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09"/>
    <p:restoredTop sz="94610"/>
  </p:normalViewPr>
  <p:slideViewPr>
    <p:cSldViewPr snapToGrid="0" snapToObjects="1">
      <p:cViewPr varScale="1">
        <p:scale>
          <a:sx n="155" d="100"/>
          <a:sy n="155" d="100"/>
        </p:scale>
        <p:origin x="74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6056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6350">
            <a:solidFill>
              <a:srgbClr val="1F6B3A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228600" y="6583680"/>
            <a:ext cx="11750040" cy="0"/>
          </a:xfrm>
          <a:prstGeom prst="line">
            <a:avLst/>
          </a:prstGeom>
          <a:noFill/>
          <a:ln w="12700">
            <a:solidFill>
              <a:srgbClr val="1F6B3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Text 2"/>
          <p:cNvSpPr/>
          <p:nvPr/>
        </p:nvSpPr>
        <p:spPr>
          <a:xfrm>
            <a:off x="4480560" y="6446520"/>
            <a:ext cx="3246120" cy="2560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1F6B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Ajustes razonables · Andalucía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502920" y="640080"/>
            <a:ext cx="0" cy="5349240"/>
          </a:xfrm>
          <a:prstGeom prst="line">
            <a:avLst/>
          </a:prstGeom>
          <a:noFill/>
          <a:ln w="12700">
            <a:solidFill>
              <a:srgbClr val="D8E3DD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Shape 4"/>
          <p:cNvSpPr/>
          <p:nvPr/>
        </p:nvSpPr>
        <p:spPr>
          <a:xfrm>
            <a:off x="713232" y="640080"/>
            <a:ext cx="0" cy="5349240"/>
          </a:xfrm>
          <a:prstGeom prst="line">
            <a:avLst/>
          </a:prstGeom>
          <a:noFill/>
          <a:ln w="12700">
            <a:solidFill>
              <a:srgbClr val="D8E3DD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Shape 5"/>
          <p:cNvSpPr/>
          <p:nvPr/>
        </p:nvSpPr>
        <p:spPr>
          <a:xfrm>
            <a:off x="923544" y="640080"/>
            <a:ext cx="0" cy="5349240"/>
          </a:xfrm>
          <a:prstGeom prst="line">
            <a:avLst/>
          </a:prstGeom>
          <a:noFill/>
          <a:ln w="12700">
            <a:solidFill>
              <a:srgbClr val="D8E3DD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Shape 6"/>
          <p:cNvSpPr/>
          <p:nvPr/>
        </p:nvSpPr>
        <p:spPr>
          <a:xfrm>
            <a:off x="347472" y="5989320"/>
            <a:ext cx="777240" cy="0"/>
          </a:xfrm>
          <a:prstGeom prst="line">
            <a:avLst/>
          </a:prstGeom>
          <a:noFill/>
          <a:ln w="15240">
            <a:solidFill>
              <a:srgbClr val="D8E3DD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Shape 7"/>
          <p:cNvSpPr/>
          <p:nvPr/>
        </p:nvSpPr>
        <p:spPr>
          <a:xfrm>
            <a:off x="347472" y="640080"/>
            <a:ext cx="777240" cy="0"/>
          </a:xfrm>
          <a:prstGeom prst="line">
            <a:avLst/>
          </a:prstGeom>
          <a:noFill/>
          <a:ln w="15240">
            <a:solidFill>
              <a:srgbClr val="D8E3DD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Text 8"/>
          <p:cNvSpPr/>
          <p:nvPr/>
        </p:nvSpPr>
        <p:spPr>
          <a:xfrm>
            <a:off x="1143000" y="1234440"/>
            <a:ext cx="9966960" cy="1691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1118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LOS AJUSTES RAZONABLES</a:t>
            </a:r>
            <a:endParaRPr lang="en-US" sz="3400" dirty="0"/>
          </a:p>
          <a:p>
            <a:pPr marL="0" indent="0" algn="ctr">
              <a:buNone/>
            </a:pPr>
            <a:r>
              <a:rPr lang="en-US" sz="3400" b="1" dirty="0">
                <a:solidFill>
                  <a:srgbClr val="1118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 LA COMUNIDAD AUTÓNOMA</a:t>
            </a:r>
            <a:endParaRPr lang="en-US" sz="3400" dirty="0"/>
          </a:p>
          <a:p>
            <a:pPr marL="0" indent="0" algn="ctr">
              <a:buNone/>
            </a:pPr>
            <a:r>
              <a:rPr lang="en-US" sz="3400" b="1" dirty="0">
                <a:solidFill>
                  <a:srgbClr val="1118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 ANDALUCÍA</a:t>
            </a:r>
            <a:endParaRPr lang="en-US" sz="3400" dirty="0"/>
          </a:p>
        </p:txBody>
      </p:sp>
      <p:sp>
        <p:nvSpPr>
          <p:cNvPr id="11" name="Shape 9"/>
          <p:cNvSpPr/>
          <p:nvPr/>
        </p:nvSpPr>
        <p:spPr>
          <a:xfrm flipV="1">
            <a:off x="2834641" y="2990088"/>
            <a:ext cx="6671822" cy="0"/>
          </a:xfrm>
          <a:prstGeom prst="line">
            <a:avLst/>
          </a:prstGeom>
          <a:noFill/>
          <a:ln w="16510">
            <a:solidFill>
              <a:srgbClr val="1F6B3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Text 10"/>
          <p:cNvSpPr/>
          <p:nvPr/>
        </p:nvSpPr>
        <p:spPr>
          <a:xfrm>
            <a:off x="2834640" y="3337560"/>
            <a:ext cx="649224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1F6B3A"/>
                </a:solidFill>
              </a:rPr>
              <a:t>Normativa</a:t>
            </a:r>
            <a:r>
              <a:rPr lang="en-US" sz="2100" dirty="0">
                <a:solidFill>
                  <a:srgbClr val="1F6B3A"/>
                </a:solidFill>
              </a:rPr>
              <a:t> vigente y doctrina judicial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3977640" y="4123944"/>
            <a:ext cx="4251960" cy="0"/>
          </a:xfrm>
          <a:prstGeom prst="line">
            <a:avLst/>
          </a:prstGeom>
          <a:noFill/>
          <a:ln w="10160">
            <a:solidFill>
              <a:srgbClr val="D8E3DD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4" name="Text 12"/>
          <p:cNvSpPr/>
          <p:nvPr/>
        </p:nvSpPr>
        <p:spPr>
          <a:xfrm>
            <a:off x="3657600" y="3922776"/>
            <a:ext cx="141732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1F6B3A"/>
                </a:solidFill>
              </a:rPr>
              <a:t>Igualdad</a:t>
            </a: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166360" y="3922776"/>
            <a:ext cx="18288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6B3A"/>
                </a:solidFill>
              </a:rPr>
              <a:t>·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440680" y="3922776"/>
            <a:ext cx="160020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1F6B3A"/>
                </a:solidFill>
              </a:rPr>
              <a:t>Accesibilidad</a:t>
            </a: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86600" y="3922776"/>
            <a:ext cx="18288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6B3A"/>
                </a:solidFill>
              </a:rPr>
              <a:t>·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360920" y="3922776"/>
            <a:ext cx="114300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1F6B3A"/>
                </a:solidFill>
              </a:rPr>
              <a:t>Empleo</a:t>
            </a: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1828800" y="4590288"/>
            <a:ext cx="8549640" cy="512063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11820"/>
                </a:solidFill>
              </a:rPr>
              <a:t>Congreso sobre «Ajustes razonables» para la igualdad en el empleo de personas con discapacidad</a:t>
            </a:r>
            <a:endParaRPr lang="en-US" sz="1600" b="1" dirty="0"/>
          </a:p>
        </p:txBody>
      </p:sp>
      <p:sp>
        <p:nvSpPr>
          <p:cNvPr id="21" name="Text 19"/>
          <p:cNvSpPr/>
          <p:nvPr/>
        </p:nvSpPr>
        <p:spPr>
          <a:xfrm>
            <a:off x="2834640" y="5623560"/>
            <a:ext cx="649224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111820"/>
                </a:solidFill>
              </a:rPr>
              <a:t>Universidad Miguel Hernández · 10-11 de septiembre de 2026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8064" y="0"/>
            <a:ext cx="12191695" cy="6858000"/>
          </a:xfrm>
          <a:prstGeom prst="rect">
            <a:avLst/>
          </a:prstGeom>
          <a:solidFill>
            <a:srgbClr val="FFFFFF"/>
          </a:solidFill>
          <a:ln w="6350">
            <a:solidFill>
              <a:srgbClr val="1F6B3A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228600" y="6583680"/>
            <a:ext cx="11750040" cy="0"/>
          </a:xfrm>
          <a:prstGeom prst="line">
            <a:avLst/>
          </a:prstGeom>
          <a:noFill/>
          <a:ln w="12700">
            <a:solidFill>
              <a:srgbClr val="1F6B3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Text 2"/>
          <p:cNvSpPr/>
          <p:nvPr/>
        </p:nvSpPr>
        <p:spPr>
          <a:xfrm>
            <a:off x="4480560" y="6446520"/>
            <a:ext cx="3246120" cy="2560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1F6B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Ajustes razonables · Andalucía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502920" y="640080"/>
            <a:ext cx="0" cy="5349240"/>
          </a:xfrm>
          <a:prstGeom prst="line">
            <a:avLst/>
          </a:prstGeom>
          <a:noFill/>
          <a:ln w="12700">
            <a:solidFill>
              <a:srgbClr val="D8E3DD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Shape 4"/>
          <p:cNvSpPr/>
          <p:nvPr/>
        </p:nvSpPr>
        <p:spPr>
          <a:xfrm>
            <a:off x="713232" y="640080"/>
            <a:ext cx="0" cy="5349240"/>
          </a:xfrm>
          <a:prstGeom prst="line">
            <a:avLst/>
          </a:prstGeom>
          <a:noFill/>
          <a:ln w="12700">
            <a:solidFill>
              <a:srgbClr val="D8E3DD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Shape 5"/>
          <p:cNvSpPr/>
          <p:nvPr/>
        </p:nvSpPr>
        <p:spPr>
          <a:xfrm>
            <a:off x="923544" y="640080"/>
            <a:ext cx="0" cy="5349240"/>
          </a:xfrm>
          <a:prstGeom prst="line">
            <a:avLst/>
          </a:prstGeom>
          <a:noFill/>
          <a:ln w="12700">
            <a:solidFill>
              <a:srgbClr val="D8E3DD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Shape 6"/>
          <p:cNvSpPr/>
          <p:nvPr/>
        </p:nvSpPr>
        <p:spPr>
          <a:xfrm>
            <a:off x="347472" y="5989320"/>
            <a:ext cx="777240" cy="0"/>
          </a:xfrm>
          <a:prstGeom prst="line">
            <a:avLst/>
          </a:prstGeom>
          <a:noFill/>
          <a:ln w="15240">
            <a:solidFill>
              <a:srgbClr val="D8E3DD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Shape 7"/>
          <p:cNvSpPr/>
          <p:nvPr/>
        </p:nvSpPr>
        <p:spPr>
          <a:xfrm>
            <a:off x="347472" y="640080"/>
            <a:ext cx="777240" cy="0"/>
          </a:xfrm>
          <a:prstGeom prst="line">
            <a:avLst/>
          </a:prstGeom>
          <a:noFill/>
          <a:ln w="15240">
            <a:solidFill>
              <a:srgbClr val="D8E3DD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Text 8"/>
          <p:cNvSpPr/>
          <p:nvPr/>
        </p:nvSpPr>
        <p:spPr>
          <a:xfrm>
            <a:off x="1188720" y="502920"/>
            <a:ext cx="982980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1118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MARCO NORMATIVO</a:t>
            </a:r>
            <a:endParaRPr lang="en-US" sz="3100" dirty="0"/>
          </a:p>
          <a:p>
            <a:pPr marL="0" indent="0" algn="ctr">
              <a:buNone/>
            </a:pPr>
            <a:r>
              <a:rPr lang="en-US" sz="3100" b="1" dirty="0">
                <a:solidFill>
                  <a:srgbClr val="1118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INTERNACIONAL Y ESTATAL</a:t>
            </a:r>
            <a:endParaRPr lang="en-US" sz="3100" dirty="0"/>
          </a:p>
        </p:txBody>
      </p:sp>
      <p:sp>
        <p:nvSpPr>
          <p:cNvPr id="11" name="Shape 9"/>
          <p:cNvSpPr/>
          <p:nvPr/>
        </p:nvSpPr>
        <p:spPr>
          <a:xfrm flipV="1">
            <a:off x="3050064" y="1371601"/>
            <a:ext cx="6244272" cy="9143"/>
          </a:xfrm>
          <a:prstGeom prst="line">
            <a:avLst/>
          </a:prstGeom>
          <a:noFill/>
          <a:ln w="15240">
            <a:solidFill>
              <a:srgbClr val="1F6B3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Shape 10"/>
          <p:cNvSpPr/>
          <p:nvPr/>
        </p:nvSpPr>
        <p:spPr>
          <a:xfrm>
            <a:off x="3977640" y="1975104"/>
            <a:ext cx="4251960" cy="0"/>
          </a:xfrm>
          <a:prstGeom prst="line">
            <a:avLst/>
          </a:prstGeom>
          <a:noFill/>
          <a:ln w="10160">
            <a:solidFill>
              <a:srgbClr val="D8E3DD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Text 11"/>
          <p:cNvSpPr/>
          <p:nvPr/>
        </p:nvSpPr>
        <p:spPr>
          <a:xfrm>
            <a:off x="3657600" y="1773936"/>
            <a:ext cx="141732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1F6B3A"/>
                </a:solidFill>
              </a:rPr>
              <a:t>Igualdad</a:t>
            </a: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166360" y="1773936"/>
            <a:ext cx="18288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6B3A"/>
                </a:solidFill>
              </a:rPr>
              <a:t>·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440680" y="1773936"/>
            <a:ext cx="160020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1F6B3A"/>
                </a:solidFill>
              </a:rPr>
              <a:t>Accesibilidad</a:t>
            </a: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086600" y="1773936"/>
            <a:ext cx="18288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6B3A"/>
                </a:solidFill>
              </a:rPr>
              <a:t>·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360920" y="1773936"/>
            <a:ext cx="114300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1F6B3A"/>
                </a:solidFill>
              </a:rPr>
              <a:t>Empleo</a:t>
            </a: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920240" y="2788920"/>
            <a:ext cx="38404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F6B3A"/>
                </a:solidFill>
              </a:rPr>
              <a:t>INTERNACIONAL Y UE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1920240" y="3255264"/>
            <a:ext cx="228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dirty="0">
                <a:solidFill>
                  <a:srgbClr val="1F6B3A"/>
                </a:solidFill>
              </a:rPr>
              <a:t>•</a:t>
            </a:r>
            <a:endParaRPr lang="en-US" sz="1750" dirty="0"/>
          </a:p>
        </p:txBody>
      </p:sp>
      <p:sp>
        <p:nvSpPr>
          <p:cNvPr id="20" name="Text 18"/>
          <p:cNvSpPr/>
          <p:nvPr/>
        </p:nvSpPr>
        <p:spPr>
          <a:xfrm>
            <a:off x="2212848" y="3246120"/>
            <a:ext cx="3959352" cy="6035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11820"/>
                </a:solidFill>
              </a:rPr>
              <a:t>Convención de la ONU sobre los derechos de las personas con discapacidad (2006)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1920240" y="3986784"/>
            <a:ext cx="228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dirty="0">
                <a:solidFill>
                  <a:srgbClr val="1F6B3A"/>
                </a:solidFill>
              </a:rPr>
              <a:t>•</a:t>
            </a:r>
            <a:endParaRPr lang="en-US" sz="1750" dirty="0"/>
          </a:p>
        </p:txBody>
      </p:sp>
      <p:sp>
        <p:nvSpPr>
          <p:cNvPr id="22" name="Text 20"/>
          <p:cNvSpPr/>
          <p:nvPr/>
        </p:nvSpPr>
        <p:spPr>
          <a:xfrm>
            <a:off x="2212848" y="3977640"/>
            <a:ext cx="3959352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11820"/>
                </a:solidFill>
              </a:rPr>
              <a:t>Carta de Derechos Fundamentales de la UE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1920240" y="4443984"/>
            <a:ext cx="228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dirty="0">
                <a:solidFill>
                  <a:srgbClr val="1F6B3A"/>
                </a:solidFill>
              </a:rPr>
              <a:t>•</a:t>
            </a:r>
            <a:endParaRPr lang="en-US" sz="1750" dirty="0"/>
          </a:p>
        </p:txBody>
      </p:sp>
      <p:sp>
        <p:nvSpPr>
          <p:cNvPr id="24" name="Text 22"/>
          <p:cNvSpPr/>
          <p:nvPr/>
        </p:nvSpPr>
        <p:spPr>
          <a:xfrm>
            <a:off x="2212848" y="4434840"/>
            <a:ext cx="3959352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11820"/>
                </a:solidFill>
              </a:rPr>
              <a:t>Directiva 2000/78/CE</a:t>
            </a:r>
            <a:endParaRPr lang="en-US" sz="1350" dirty="0"/>
          </a:p>
        </p:txBody>
      </p:sp>
      <p:sp>
        <p:nvSpPr>
          <p:cNvPr id="25" name="Text 23"/>
          <p:cNvSpPr/>
          <p:nvPr/>
        </p:nvSpPr>
        <p:spPr>
          <a:xfrm>
            <a:off x="1920240" y="4901184"/>
            <a:ext cx="228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dirty="0">
                <a:solidFill>
                  <a:srgbClr val="1F6B3A"/>
                </a:solidFill>
              </a:rPr>
              <a:t>•</a:t>
            </a:r>
            <a:endParaRPr lang="en-US" sz="1750" dirty="0"/>
          </a:p>
        </p:txBody>
      </p:sp>
      <p:sp>
        <p:nvSpPr>
          <p:cNvPr id="26" name="Text 24"/>
          <p:cNvSpPr/>
          <p:nvPr/>
        </p:nvSpPr>
        <p:spPr>
          <a:xfrm>
            <a:off x="2212848" y="4892040"/>
            <a:ext cx="3959352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11820"/>
                </a:solidFill>
              </a:rPr>
              <a:t>TJUE: HR Rail y Ca Na Negreta</a:t>
            </a:r>
            <a:endParaRPr lang="en-US" sz="1350" dirty="0"/>
          </a:p>
        </p:txBody>
      </p:sp>
      <p:sp>
        <p:nvSpPr>
          <p:cNvPr id="27" name="Shape 25"/>
          <p:cNvSpPr/>
          <p:nvPr/>
        </p:nvSpPr>
        <p:spPr>
          <a:xfrm>
            <a:off x="6153912" y="2852928"/>
            <a:ext cx="0" cy="2514600"/>
          </a:xfrm>
          <a:prstGeom prst="line">
            <a:avLst/>
          </a:prstGeom>
          <a:noFill/>
          <a:ln w="12700">
            <a:solidFill>
              <a:srgbClr val="1F6B3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8" name="Text 26"/>
          <p:cNvSpPr/>
          <p:nvPr/>
        </p:nvSpPr>
        <p:spPr>
          <a:xfrm>
            <a:off x="6812280" y="2788920"/>
            <a:ext cx="374904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F6B3A"/>
                </a:solidFill>
              </a:rPr>
              <a:t>DERECHO ESTATAL</a:t>
            </a:r>
            <a:endParaRPr lang="en-US" sz="1700" dirty="0"/>
          </a:p>
        </p:txBody>
      </p:sp>
      <p:sp>
        <p:nvSpPr>
          <p:cNvPr id="29" name="Text 27"/>
          <p:cNvSpPr/>
          <p:nvPr/>
        </p:nvSpPr>
        <p:spPr>
          <a:xfrm>
            <a:off x="6812280" y="3255264"/>
            <a:ext cx="228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dirty="0">
                <a:solidFill>
                  <a:srgbClr val="1F6B3A"/>
                </a:solidFill>
              </a:rPr>
              <a:t>•</a:t>
            </a:r>
            <a:endParaRPr lang="en-US" sz="1750" dirty="0"/>
          </a:p>
        </p:txBody>
      </p:sp>
      <p:sp>
        <p:nvSpPr>
          <p:cNvPr id="30" name="Text 28"/>
          <p:cNvSpPr/>
          <p:nvPr/>
        </p:nvSpPr>
        <p:spPr>
          <a:xfrm>
            <a:off x="7104888" y="3246120"/>
            <a:ext cx="4096512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11820"/>
                </a:solidFill>
              </a:rPr>
              <a:t>RDL 1/2013: Ley General de Discapacidad</a:t>
            </a:r>
            <a:endParaRPr lang="en-US" sz="1350" dirty="0"/>
          </a:p>
        </p:txBody>
      </p:sp>
      <p:sp>
        <p:nvSpPr>
          <p:cNvPr id="31" name="Text 29"/>
          <p:cNvSpPr/>
          <p:nvPr/>
        </p:nvSpPr>
        <p:spPr>
          <a:xfrm>
            <a:off x="6812280" y="3758184"/>
            <a:ext cx="228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dirty="0">
                <a:solidFill>
                  <a:srgbClr val="1F6B3A"/>
                </a:solidFill>
              </a:rPr>
              <a:t>•</a:t>
            </a:r>
            <a:endParaRPr lang="en-US" sz="1750" dirty="0"/>
          </a:p>
        </p:txBody>
      </p:sp>
      <p:sp>
        <p:nvSpPr>
          <p:cNvPr id="32" name="Text 30"/>
          <p:cNvSpPr/>
          <p:nvPr/>
        </p:nvSpPr>
        <p:spPr>
          <a:xfrm>
            <a:off x="7104888" y="3749040"/>
            <a:ext cx="4096512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11820"/>
                </a:solidFill>
              </a:rPr>
              <a:t>Ley 15/2022: igualdad de trato y no discriminación</a:t>
            </a:r>
            <a:endParaRPr lang="en-US" sz="1350" dirty="0"/>
          </a:p>
        </p:txBody>
      </p:sp>
      <p:sp>
        <p:nvSpPr>
          <p:cNvPr id="33" name="Text 31"/>
          <p:cNvSpPr/>
          <p:nvPr/>
        </p:nvSpPr>
        <p:spPr>
          <a:xfrm>
            <a:off x="6812280" y="4352544"/>
            <a:ext cx="228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dirty="0">
                <a:solidFill>
                  <a:srgbClr val="1F6B3A"/>
                </a:solidFill>
              </a:rPr>
              <a:t>•</a:t>
            </a:r>
            <a:endParaRPr lang="en-US" sz="1750" dirty="0"/>
          </a:p>
        </p:txBody>
      </p:sp>
      <p:sp>
        <p:nvSpPr>
          <p:cNvPr id="34" name="Text 32"/>
          <p:cNvSpPr/>
          <p:nvPr/>
        </p:nvSpPr>
        <p:spPr>
          <a:xfrm>
            <a:off x="7104888" y="4343400"/>
            <a:ext cx="4096512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11820"/>
                </a:solidFill>
              </a:rPr>
              <a:t>Ley 31/1995: prevención de riesgos laborales</a:t>
            </a:r>
            <a:endParaRPr lang="en-US" sz="1350" dirty="0"/>
          </a:p>
        </p:txBody>
      </p:sp>
      <p:sp>
        <p:nvSpPr>
          <p:cNvPr id="35" name="Text 33"/>
          <p:cNvSpPr/>
          <p:nvPr/>
        </p:nvSpPr>
        <p:spPr>
          <a:xfrm>
            <a:off x="6812280" y="4946904"/>
            <a:ext cx="228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0" dirty="0">
                <a:solidFill>
                  <a:srgbClr val="1F6B3A"/>
                </a:solidFill>
              </a:rPr>
              <a:t>•</a:t>
            </a:r>
            <a:endParaRPr lang="en-US" sz="1750" dirty="0"/>
          </a:p>
        </p:txBody>
      </p:sp>
      <p:sp>
        <p:nvSpPr>
          <p:cNvPr id="36" name="Text 34"/>
          <p:cNvSpPr/>
          <p:nvPr/>
        </p:nvSpPr>
        <p:spPr>
          <a:xfrm>
            <a:off x="7104888" y="4937760"/>
            <a:ext cx="4096512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11820"/>
                </a:solidFill>
              </a:rPr>
              <a:t>Ley 2/2025: arts. 48.2 y 49.1 n) ET</a:t>
            </a:r>
            <a:endParaRPr lang="en-US" sz="1350" dirty="0"/>
          </a:p>
        </p:txBody>
      </p:sp>
      <p:sp>
        <p:nvSpPr>
          <p:cNvPr id="37" name="Shape 35"/>
          <p:cNvSpPr/>
          <p:nvPr/>
        </p:nvSpPr>
        <p:spPr>
          <a:xfrm>
            <a:off x="1417320" y="5779008"/>
            <a:ext cx="9326880" cy="502920"/>
          </a:xfrm>
          <a:prstGeom prst="roundRect">
            <a:avLst>
              <a:gd name="adj" fmla="val 14545"/>
            </a:avLst>
          </a:prstGeom>
          <a:solidFill>
            <a:srgbClr val="EAF3ED"/>
          </a:solidFill>
          <a:ln w="10160">
            <a:solidFill>
              <a:srgbClr val="1F6B3A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8" name="Text 36"/>
          <p:cNvSpPr/>
          <p:nvPr/>
        </p:nvSpPr>
        <p:spPr>
          <a:xfrm>
            <a:off x="1691640" y="5888736"/>
            <a:ext cx="873252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F6B3A"/>
                </a:solidFill>
              </a:rPr>
              <a:t>La denegación injustificada de ajustes razonables puede </a:t>
            </a:r>
            <a:r>
              <a:rPr lang="en-US" b="1" dirty="0" err="1">
                <a:solidFill>
                  <a:srgbClr val="1F6B3A"/>
                </a:solidFill>
              </a:rPr>
              <a:t>constituir</a:t>
            </a:r>
            <a:r>
              <a:rPr lang="en-US" b="1" dirty="0">
                <a:solidFill>
                  <a:srgbClr val="1F6B3A"/>
                </a:solidFill>
              </a:rPr>
              <a:t> </a:t>
            </a:r>
            <a:r>
              <a:rPr lang="en-US" b="1" dirty="0" err="1">
                <a:solidFill>
                  <a:srgbClr val="1F6B3A"/>
                </a:solidFill>
              </a:rPr>
              <a:t>discriminación</a:t>
            </a:r>
            <a:r>
              <a:rPr lang="en-US" b="1" dirty="0">
                <a:solidFill>
                  <a:srgbClr val="1F6B3A"/>
                </a:solidFill>
              </a:rPr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6350">
            <a:solidFill>
              <a:srgbClr val="1F6B3A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228600" y="6583680"/>
            <a:ext cx="11750040" cy="0"/>
          </a:xfrm>
          <a:prstGeom prst="line">
            <a:avLst/>
          </a:prstGeom>
          <a:noFill/>
          <a:ln w="12700">
            <a:solidFill>
              <a:srgbClr val="1F6B3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Text 2"/>
          <p:cNvSpPr/>
          <p:nvPr/>
        </p:nvSpPr>
        <p:spPr>
          <a:xfrm>
            <a:off x="4480560" y="6446520"/>
            <a:ext cx="3246120" cy="2560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1F6B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Ajustes razonables · Andalucía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502920" y="640080"/>
            <a:ext cx="0" cy="5349240"/>
          </a:xfrm>
          <a:prstGeom prst="line">
            <a:avLst/>
          </a:prstGeom>
          <a:noFill/>
          <a:ln w="12700">
            <a:solidFill>
              <a:srgbClr val="D8E3DD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Shape 4"/>
          <p:cNvSpPr/>
          <p:nvPr/>
        </p:nvSpPr>
        <p:spPr>
          <a:xfrm>
            <a:off x="713232" y="640080"/>
            <a:ext cx="0" cy="5349240"/>
          </a:xfrm>
          <a:prstGeom prst="line">
            <a:avLst/>
          </a:prstGeom>
          <a:noFill/>
          <a:ln w="12700">
            <a:solidFill>
              <a:srgbClr val="D8E3DD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Shape 5"/>
          <p:cNvSpPr/>
          <p:nvPr/>
        </p:nvSpPr>
        <p:spPr>
          <a:xfrm>
            <a:off x="923544" y="640080"/>
            <a:ext cx="0" cy="5349240"/>
          </a:xfrm>
          <a:prstGeom prst="line">
            <a:avLst/>
          </a:prstGeom>
          <a:noFill/>
          <a:ln w="12700">
            <a:solidFill>
              <a:srgbClr val="D8E3DD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Shape 6"/>
          <p:cNvSpPr/>
          <p:nvPr/>
        </p:nvSpPr>
        <p:spPr>
          <a:xfrm>
            <a:off x="347472" y="5989320"/>
            <a:ext cx="777240" cy="0"/>
          </a:xfrm>
          <a:prstGeom prst="line">
            <a:avLst/>
          </a:prstGeom>
          <a:noFill/>
          <a:ln w="15240">
            <a:solidFill>
              <a:srgbClr val="D8E3DD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Shape 7"/>
          <p:cNvSpPr/>
          <p:nvPr/>
        </p:nvSpPr>
        <p:spPr>
          <a:xfrm>
            <a:off x="347472" y="640080"/>
            <a:ext cx="777240" cy="0"/>
          </a:xfrm>
          <a:prstGeom prst="line">
            <a:avLst/>
          </a:prstGeom>
          <a:noFill/>
          <a:ln w="15240">
            <a:solidFill>
              <a:srgbClr val="D8E3DD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Text 8"/>
          <p:cNvSpPr/>
          <p:nvPr/>
        </p:nvSpPr>
        <p:spPr>
          <a:xfrm>
            <a:off x="1188720" y="640080"/>
            <a:ext cx="982980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118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MARCO NORMATIVO ANDALUZ</a:t>
            </a:r>
            <a:endParaRPr lang="en-US" sz="3200" dirty="0"/>
          </a:p>
        </p:txBody>
      </p:sp>
      <p:sp>
        <p:nvSpPr>
          <p:cNvPr id="11" name="Shape 9"/>
          <p:cNvSpPr/>
          <p:nvPr/>
        </p:nvSpPr>
        <p:spPr>
          <a:xfrm flipV="1">
            <a:off x="2331720" y="1371600"/>
            <a:ext cx="7207692" cy="9144"/>
          </a:xfrm>
          <a:prstGeom prst="line">
            <a:avLst/>
          </a:prstGeom>
          <a:noFill/>
          <a:ln w="15240">
            <a:solidFill>
              <a:srgbClr val="1F6B3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Text 10"/>
          <p:cNvSpPr/>
          <p:nvPr/>
        </p:nvSpPr>
        <p:spPr>
          <a:xfrm>
            <a:off x="2743200" y="1481328"/>
            <a:ext cx="667512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1F6B3A"/>
                </a:solidFill>
              </a:rPr>
              <a:t>Normativa vigente y ejecución autonómica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3977640" y="2112264"/>
            <a:ext cx="4251960" cy="0"/>
          </a:xfrm>
          <a:prstGeom prst="line">
            <a:avLst/>
          </a:prstGeom>
          <a:noFill/>
          <a:ln w="10160">
            <a:solidFill>
              <a:srgbClr val="D8E3DD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4" name="Text 12"/>
          <p:cNvSpPr/>
          <p:nvPr/>
        </p:nvSpPr>
        <p:spPr>
          <a:xfrm>
            <a:off x="3657600" y="1911096"/>
            <a:ext cx="141732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1F6B3A"/>
                </a:solidFill>
              </a:rPr>
              <a:t>Igualdad</a:t>
            </a: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166360" y="1911096"/>
            <a:ext cx="18288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6B3A"/>
                </a:solidFill>
              </a:rPr>
              <a:t>·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440680" y="1911096"/>
            <a:ext cx="160020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1F6B3A"/>
                </a:solidFill>
              </a:rPr>
              <a:t>Accesibilidad</a:t>
            </a: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086600" y="1911096"/>
            <a:ext cx="18288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6B3A"/>
                </a:solidFill>
              </a:rPr>
              <a:t>·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360920" y="1911096"/>
            <a:ext cx="114300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1F6B3A"/>
                </a:solidFill>
              </a:rPr>
              <a:t>Empleo</a:t>
            </a: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1828800" y="2743200"/>
            <a:ext cx="4114800" cy="2852928"/>
          </a:xfrm>
          <a:prstGeom prst="roundRect">
            <a:avLst/>
          </a:prstGeom>
          <a:solidFill>
            <a:srgbClr val="F7FAF8"/>
          </a:solidFill>
          <a:ln w="15240">
            <a:solidFill>
              <a:srgbClr val="1F6B3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0" name="Shape 18"/>
          <p:cNvSpPr/>
          <p:nvPr/>
        </p:nvSpPr>
        <p:spPr>
          <a:xfrm>
            <a:off x="2148840" y="2999232"/>
            <a:ext cx="411480" cy="411480"/>
          </a:xfrm>
          <a:prstGeom prst="ellipse">
            <a:avLst/>
          </a:prstGeom>
          <a:solidFill>
            <a:srgbClr val="1F6B3A"/>
          </a:solidFill>
          <a:ln w="12700">
            <a:solidFill>
              <a:srgbClr val="1F6B3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1" name="Text 19"/>
          <p:cNvSpPr/>
          <p:nvPr/>
        </p:nvSpPr>
        <p:spPr>
          <a:xfrm>
            <a:off x="2148840" y="3044952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2697480" y="2999232"/>
            <a:ext cx="2971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11820"/>
                </a:solidFill>
              </a:rPr>
              <a:t>Estatuto de Autonomía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2331720" y="3621024"/>
            <a:ext cx="228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50" dirty="0">
                <a:solidFill>
                  <a:srgbClr val="1F6B3A"/>
                </a:solidFill>
              </a:rPr>
              <a:t>•</a:t>
            </a:r>
            <a:endParaRPr lang="en-US" sz="1850" dirty="0"/>
          </a:p>
        </p:txBody>
      </p:sp>
      <p:sp>
        <p:nvSpPr>
          <p:cNvPr id="24" name="Text 22"/>
          <p:cNvSpPr/>
          <p:nvPr/>
        </p:nvSpPr>
        <p:spPr>
          <a:xfrm>
            <a:off x="2624328" y="3611880"/>
            <a:ext cx="2816352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111820"/>
                </a:solidFill>
              </a:rPr>
              <a:t>LO 2/2007</a:t>
            </a:r>
            <a:endParaRPr lang="en-US" sz="1450" dirty="0"/>
          </a:p>
        </p:txBody>
      </p:sp>
      <p:sp>
        <p:nvSpPr>
          <p:cNvPr id="25" name="Text 23"/>
          <p:cNvSpPr/>
          <p:nvPr/>
        </p:nvSpPr>
        <p:spPr>
          <a:xfrm>
            <a:off x="2331720" y="4032504"/>
            <a:ext cx="228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50" dirty="0">
                <a:solidFill>
                  <a:srgbClr val="1F6B3A"/>
                </a:solidFill>
              </a:rPr>
              <a:t>•</a:t>
            </a:r>
            <a:endParaRPr lang="en-US" sz="1850" dirty="0"/>
          </a:p>
        </p:txBody>
      </p:sp>
      <p:sp>
        <p:nvSpPr>
          <p:cNvPr id="26" name="Text 24"/>
          <p:cNvSpPr/>
          <p:nvPr/>
        </p:nvSpPr>
        <p:spPr>
          <a:xfrm>
            <a:off x="2624328" y="4023360"/>
            <a:ext cx="2816352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111820"/>
                </a:solidFill>
              </a:rPr>
              <a:t>Arts. 10.3.15.º y 16.º</a:t>
            </a:r>
            <a:endParaRPr lang="en-US" sz="1450" dirty="0"/>
          </a:p>
        </p:txBody>
      </p:sp>
      <p:sp>
        <p:nvSpPr>
          <p:cNvPr id="27" name="Text 25"/>
          <p:cNvSpPr/>
          <p:nvPr/>
        </p:nvSpPr>
        <p:spPr>
          <a:xfrm>
            <a:off x="2331720" y="4443984"/>
            <a:ext cx="228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50" dirty="0">
                <a:solidFill>
                  <a:srgbClr val="1F6B3A"/>
                </a:solidFill>
              </a:rPr>
              <a:t>•</a:t>
            </a:r>
            <a:endParaRPr lang="en-US" sz="1850" dirty="0"/>
          </a:p>
        </p:txBody>
      </p:sp>
      <p:sp>
        <p:nvSpPr>
          <p:cNvPr id="28" name="Text 26"/>
          <p:cNvSpPr/>
          <p:nvPr/>
        </p:nvSpPr>
        <p:spPr>
          <a:xfrm>
            <a:off x="2624328" y="4434840"/>
            <a:ext cx="2816352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111820"/>
                </a:solidFill>
              </a:rPr>
              <a:t>Arts. 14 y 24</a:t>
            </a:r>
            <a:endParaRPr lang="en-US" sz="1450" dirty="0"/>
          </a:p>
        </p:txBody>
      </p:sp>
      <p:sp>
        <p:nvSpPr>
          <p:cNvPr id="29" name="Text 27"/>
          <p:cNvSpPr/>
          <p:nvPr/>
        </p:nvSpPr>
        <p:spPr>
          <a:xfrm>
            <a:off x="2331720" y="4855464"/>
            <a:ext cx="228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50" dirty="0">
                <a:solidFill>
                  <a:srgbClr val="1F6B3A"/>
                </a:solidFill>
              </a:rPr>
              <a:t>•</a:t>
            </a:r>
            <a:endParaRPr lang="en-US" sz="1850" dirty="0"/>
          </a:p>
        </p:txBody>
      </p:sp>
      <p:sp>
        <p:nvSpPr>
          <p:cNvPr id="30" name="Text 28"/>
          <p:cNvSpPr/>
          <p:nvPr/>
        </p:nvSpPr>
        <p:spPr>
          <a:xfrm>
            <a:off x="2624328" y="4846320"/>
            <a:ext cx="2816352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111820"/>
                </a:solidFill>
              </a:rPr>
              <a:t>Art. 37.1</a:t>
            </a:r>
            <a:endParaRPr lang="en-US" sz="1450" dirty="0"/>
          </a:p>
        </p:txBody>
      </p:sp>
      <p:sp>
        <p:nvSpPr>
          <p:cNvPr id="31" name="Text 29"/>
          <p:cNvSpPr/>
          <p:nvPr/>
        </p:nvSpPr>
        <p:spPr>
          <a:xfrm>
            <a:off x="2331720" y="5266944"/>
            <a:ext cx="228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50" dirty="0">
                <a:solidFill>
                  <a:srgbClr val="1F6B3A"/>
                </a:solidFill>
              </a:rPr>
              <a:t>•</a:t>
            </a:r>
            <a:endParaRPr lang="en-US" sz="1850" dirty="0"/>
          </a:p>
        </p:txBody>
      </p:sp>
      <p:sp>
        <p:nvSpPr>
          <p:cNvPr id="32" name="Text 30"/>
          <p:cNvSpPr/>
          <p:nvPr/>
        </p:nvSpPr>
        <p:spPr>
          <a:xfrm>
            <a:off x="2624328" y="5257800"/>
            <a:ext cx="2816352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111820"/>
                </a:solidFill>
              </a:rPr>
              <a:t>Art. 169.2</a:t>
            </a:r>
            <a:endParaRPr lang="en-US" sz="1450" dirty="0"/>
          </a:p>
        </p:txBody>
      </p:sp>
      <p:sp>
        <p:nvSpPr>
          <p:cNvPr id="33" name="Shape 31"/>
          <p:cNvSpPr/>
          <p:nvPr/>
        </p:nvSpPr>
        <p:spPr>
          <a:xfrm>
            <a:off x="6263640" y="2743200"/>
            <a:ext cx="4343400" cy="2852928"/>
          </a:xfrm>
          <a:prstGeom prst="roundRect">
            <a:avLst/>
          </a:prstGeom>
          <a:solidFill>
            <a:srgbClr val="F7FAF8"/>
          </a:solidFill>
          <a:ln w="15240">
            <a:solidFill>
              <a:srgbClr val="1F6B3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4" name="Shape 32"/>
          <p:cNvSpPr/>
          <p:nvPr/>
        </p:nvSpPr>
        <p:spPr>
          <a:xfrm>
            <a:off x="6583680" y="2999232"/>
            <a:ext cx="411480" cy="411480"/>
          </a:xfrm>
          <a:prstGeom prst="ellipse">
            <a:avLst/>
          </a:prstGeom>
          <a:solidFill>
            <a:srgbClr val="1F6B3A"/>
          </a:solidFill>
          <a:ln w="12700">
            <a:solidFill>
              <a:srgbClr val="1F6B3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5" name="Text 33"/>
          <p:cNvSpPr/>
          <p:nvPr/>
        </p:nvSpPr>
        <p:spPr>
          <a:xfrm>
            <a:off x="6583680" y="3044952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7132320" y="2999232"/>
            <a:ext cx="32004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11820"/>
                </a:solidFill>
              </a:rPr>
              <a:t>Ley 4/2017, de Andalucía</a:t>
            </a:r>
            <a:endParaRPr lang="en-US" sz="1800" dirty="0"/>
          </a:p>
        </p:txBody>
      </p:sp>
      <p:sp>
        <p:nvSpPr>
          <p:cNvPr id="37" name="Text 35"/>
          <p:cNvSpPr/>
          <p:nvPr/>
        </p:nvSpPr>
        <p:spPr>
          <a:xfrm>
            <a:off x="6766560" y="3621024"/>
            <a:ext cx="228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50" dirty="0">
                <a:solidFill>
                  <a:srgbClr val="1F6B3A"/>
                </a:solidFill>
              </a:rPr>
              <a:t>•</a:t>
            </a:r>
            <a:endParaRPr lang="en-US" sz="1850" dirty="0"/>
          </a:p>
        </p:txBody>
      </p:sp>
      <p:sp>
        <p:nvSpPr>
          <p:cNvPr id="38" name="Text 36"/>
          <p:cNvSpPr/>
          <p:nvPr/>
        </p:nvSpPr>
        <p:spPr>
          <a:xfrm>
            <a:off x="7059168" y="3611880"/>
            <a:ext cx="3044952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111820"/>
                </a:solidFill>
              </a:rPr>
              <a:t>Derechos, igualdad y accesibilidad</a:t>
            </a:r>
            <a:endParaRPr lang="en-US" sz="1450" dirty="0"/>
          </a:p>
        </p:txBody>
      </p:sp>
      <p:sp>
        <p:nvSpPr>
          <p:cNvPr id="39" name="Text 37"/>
          <p:cNvSpPr/>
          <p:nvPr/>
        </p:nvSpPr>
        <p:spPr>
          <a:xfrm>
            <a:off x="6766560" y="4032504"/>
            <a:ext cx="228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50" dirty="0">
                <a:solidFill>
                  <a:srgbClr val="1F6B3A"/>
                </a:solidFill>
              </a:rPr>
              <a:t>•</a:t>
            </a:r>
            <a:endParaRPr lang="en-US" sz="1850" dirty="0"/>
          </a:p>
        </p:txBody>
      </p:sp>
      <p:sp>
        <p:nvSpPr>
          <p:cNvPr id="40" name="Text 38"/>
          <p:cNvSpPr/>
          <p:nvPr/>
        </p:nvSpPr>
        <p:spPr>
          <a:xfrm>
            <a:off x="7059168" y="4023360"/>
            <a:ext cx="3044952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111820"/>
                </a:solidFill>
              </a:rPr>
              <a:t>Empleo, formación y empleo público</a:t>
            </a:r>
            <a:endParaRPr lang="en-US" sz="1450" dirty="0"/>
          </a:p>
        </p:txBody>
      </p:sp>
      <p:sp>
        <p:nvSpPr>
          <p:cNvPr id="41" name="Text 39"/>
          <p:cNvSpPr/>
          <p:nvPr/>
        </p:nvSpPr>
        <p:spPr>
          <a:xfrm>
            <a:off x="6766560" y="4443984"/>
            <a:ext cx="228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50" dirty="0">
                <a:solidFill>
                  <a:srgbClr val="1F6B3A"/>
                </a:solidFill>
              </a:rPr>
              <a:t>•</a:t>
            </a:r>
            <a:endParaRPr lang="en-US" sz="1850" dirty="0"/>
          </a:p>
        </p:txBody>
      </p:sp>
      <p:sp>
        <p:nvSpPr>
          <p:cNvPr id="42" name="Text 40"/>
          <p:cNvSpPr/>
          <p:nvPr/>
        </p:nvSpPr>
        <p:spPr>
          <a:xfrm>
            <a:off x="7059168" y="4434840"/>
            <a:ext cx="3044952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111820"/>
                </a:solidFill>
              </a:rPr>
              <a:t>Prevención de riesgos laborales</a:t>
            </a:r>
            <a:endParaRPr lang="en-US" sz="1450" dirty="0"/>
          </a:p>
        </p:txBody>
      </p:sp>
      <p:sp>
        <p:nvSpPr>
          <p:cNvPr id="43" name="Text 41"/>
          <p:cNvSpPr/>
          <p:nvPr/>
        </p:nvSpPr>
        <p:spPr>
          <a:xfrm>
            <a:off x="6766560" y="4855464"/>
            <a:ext cx="228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50" dirty="0">
                <a:solidFill>
                  <a:srgbClr val="1F6B3A"/>
                </a:solidFill>
              </a:rPr>
              <a:t>•</a:t>
            </a:r>
            <a:endParaRPr lang="en-US" sz="1850" dirty="0"/>
          </a:p>
        </p:txBody>
      </p:sp>
      <p:sp>
        <p:nvSpPr>
          <p:cNvPr id="44" name="Text 42"/>
          <p:cNvSpPr/>
          <p:nvPr/>
        </p:nvSpPr>
        <p:spPr>
          <a:xfrm>
            <a:off x="7059168" y="4846320"/>
            <a:ext cx="3044952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111820"/>
                </a:solidFill>
              </a:rPr>
              <a:t>Planificación y acción positiva</a:t>
            </a:r>
            <a:endParaRPr lang="en-US" sz="1450" dirty="0"/>
          </a:p>
        </p:txBody>
      </p:sp>
      <p:sp>
        <p:nvSpPr>
          <p:cNvPr id="45" name="Text 43"/>
          <p:cNvSpPr/>
          <p:nvPr/>
        </p:nvSpPr>
        <p:spPr>
          <a:xfrm>
            <a:off x="3383280" y="5779008"/>
            <a:ext cx="411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F6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2000" dirty="0"/>
          </a:p>
        </p:txBody>
      </p:sp>
      <p:sp>
        <p:nvSpPr>
          <p:cNvPr id="46" name="Text 44"/>
          <p:cNvSpPr/>
          <p:nvPr/>
        </p:nvSpPr>
        <p:spPr>
          <a:xfrm>
            <a:off x="3977640" y="5806440"/>
            <a:ext cx="6263640" cy="329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11820"/>
                </a:solidFill>
              </a:rPr>
              <a:t>Andalucía actúa sobre todo en la ejecución: empleo, servicios, accesibilidad y apoyos.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6350">
            <a:solidFill>
              <a:srgbClr val="1F6B3A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228600" y="6583680"/>
            <a:ext cx="11750040" cy="0"/>
          </a:xfrm>
          <a:prstGeom prst="line">
            <a:avLst/>
          </a:prstGeom>
          <a:noFill/>
          <a:ln w="12700">
            <a:solidFill>
              <a:srgbClr val="1F6B3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Text 2"/>
          <p:cNvSpPr/>
          <p:nvPr/>
        </p:nvSpPr>
        <p:spPr>
          <a:xfrm>
            <a:off x="4480560" y="6446520"/>
            <a:ext cx="3246120" cy="2560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1F6B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Ajustes razonables · Andalucía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502920" y="640080"/>
            <a:ext cx="0" cy="5349240"/>
          </a:xfrm>
          <a:prstGeom prst="line">
            <a:avLst/>
          </a:prstGeom>
          <a:noFill/>
          <a:ln w="12700">
            <a:solidFill>
              <a:srgbClr val="D8E3DD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Shape 4"/>
          <p:cNvSpPr/>
          <p:nvPr/>
        </p:nvSpPr>
        <p:spPr>
          <a:xfrm>
            <a:off x="713232" y="640080"/>
            <a:ext cx="0" cy="5349240"/>
          </a:xfrm>
          <a:prstGeom prst="line">
            <a:avLst/>
          </a:prstGeom>
          <a:noFill/>
          <a:ln w="12700">
            <a:solidFill>
              <a:srgbClr val="D8E3DD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Shape 5"/>
          <p:cNvSpPr/>
          <p:nvPr/>
        </p:nvSpPr>
        <p:spPr>
          <a:xfrm>
            <a:off x="923544" y="640080"/>
            <a:ext cx="0" cy="5349240"/>
          </a:xfrm>
          <a:prstGeom prst="line">
            <a:avLst/>
          </a:prstGeom>
          <a:noFill/>
          <a:ln w="12700">
            <a:solidFill>
              <a:srgbClr val="D8E3DD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Shape 6"/>
          <p:cNvSpPr/>
          <p:nvPr/>
        </p:nvSpPr>
        <p:spPr>
          <a:xfrm>
            <a:off x="347472" y="5989320"/>
            <a:ext cx="777240" cy="0"/>
          </a:xfrm>
          <a:prstGeom prst="line">
            <a:avLst/>
          </a:prstGeom>
          <a:noFill/>
          <a:ln w="15240">
            <a:solidFill>
              <a:srgbClr val="D8E3DD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Shape 7"/>
          <p:cNvSpPr/>
          <p:nvPr/>
        </p:nvSpPr>
        <p:spPr>
          <a:xfrm>
            <a:off x="347472" y="640080"/>
            <a:ext cx="777240" cy="0"/>
          </a:xfrm>
          <a:prstGeom prst="line">
            <a:avLst/>
          </a:prstGeom>
          <a:noFill/>
          <a:ln w="15240">
            <a:solidFill>
              <a:srgbClr val="D8E3DD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Text 8"/>
          <p:cNvSpPr/>
          <p:nvPr/>
        </p:nvSpPr>
        <p:spPr>
          <a:xfrm>
            <a:off x="1188720" y="411480"/>
            <a:ext cx="982980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118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II PLAN DE EMPLEO DE PERSONAS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b="1" dirty="0">
                <a:solidFill>
                  <a:srgbClr val="1118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 DISCAPACIDAD EN ANDALUCÍA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b="1" dirty="0">
                <a:solidFill>
                  <a:srgbClr val="1118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2025-2028</a:t>
            </a:r>
            <a:endParaRPr lang="en-US" sz="2800" dirty="0"/>
          </a:p>
        </p:txBody>
      </p:sp>
      <p:sp>
        <p:nvSpPr>
          <p:cNvPr id="11" name="Shape 9"/>
          <p:cNvSpPr/>
          <p:nvPr/>
        </p:nvSpPr>
        <p:spPr>
          <a:xfrm flipV="1">
            <a:off x="2441449" y="1508760"/>
            <a:ext cx="7139150" cy="0"/>
          </a:xfrm>
          <a:prstGeom prst="line">
            <a:avLst/>
          </a:prstGeom>
          <a:noFill/>
          <a:ln w="15240">
            <a:solidFill>
              <a:srgbClr val="1F6B3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Shape 10"/>
          <p:cNvSpPr/>
          <p:nvPr/>
        </p:nvSpPr>
        <p:spPr>
          <a:xfrm>
            <a:off x="2057400" y="2313432"/>
            <a:ext cx="384048" cy="384048"/>
          </a:xfrm>
          <a:prstGeom prst="ellipse">
            <a:avLst/>
          </a:prstGeom>
          <a:solidFill>
            <a:srgbClr val="EAF3ED"/>
          </a:solidFill>
          <a:ln w="12700">
            <a:solidFill>
              <a:srgbClr val="1F6B3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Text 11"/>
          <p:cNvSpPr/>
          <p:nvPr/>
        </p:nvSpPr>
        <p:spPr>
          <a:xfrm>
            <a:off x="2057400" y="2386584"/>
            <a:ext cx="384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1F6B3A"/>
                </a:solidFill>
              </a:rPr>
              <a:t>01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2697480" y="2359152"/>
            <a:ext cx="0" cy="310896"/>
          </a:xfrm>
          <a:prstGeom prst="line">
            <a:avLst/>
          </a:prstGeom>
          <a:noFill/>
          <a:ln w="12700">
            <a:solidFill>
              <a:srgbClr val="D8E3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5" name="Text 13"/>
          <p:cNvSpPr/>
          <p:nvPr/>
        </p:nvSpPr>
        <p:spPr>
          <a:xfrm>
            <a:off x="2971800" y="2331720"/>
            <a:ext cx="74980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111820"/>
                </a:solidFill>
              </a:rPr>
              <a:t>Aprobado por Acuerdo del Consejo de Gobierno de 10 de diciembre de 2025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2057400" y="2907792"/>
            <a:ext cx="384048" cy="384048"/>
          </a:xfrm>
          <a:prstGeom prst="ellipse">
            <a:avLst/>
          </a:prstGeom>
          <a:solidFill>
            <a:srgbClr val="EAF3ED"/>
          </a:solidFill>
          <a:ln w="12700">
            <a:solidFill>
              <a:srgbClr val="1F6B3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7" name="Text 15"/>
          <p:cNvSpPr/>
          <p:nvPr/>
        </p:nvSpPr>
        <p:spPr>
          <a:xfrm>
            <a:off x="2057400" y="2980944"/>
            <a:ext cx="384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1F6B3A"/>
                </a:solidFill>
              </a:rPr>
              <a:t>02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2697480" y="2953512"/>
            <a:ext cx="0" cy="310896"/>
          </a:xfrm>
          <a:prstGeom prst="line">
            <a:avLst/>
          </a:prstGeom>
          <a:noFill/>
          <a:ln w="12700">
            <a:solidFill>
              <a:srgbClr val="D8E3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9" name="Text 17"/>
          <p:cNvSpPr/>
          <p:nvPr/>
        </p:nvSpPr>
        <p:spPr>
          <a:xfrm>
            <a:off x="2971800" y="2926080"/>
            <a:ext cx="74980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111820"/>
                </a:solidFill>
              </a:rPr>
              <a:t>33 medidas y presupuesto de 546.637.480 €</a:t>
            </a:r>
            <a:endParaRPr lang="en-US" sz="1450" dirty="0"/>
          </a:p>
        </p:txBody>
      </p:sp>
      <p:sp>
        <p:nvSpPr>
          <p:cNvPr id="20" name="Shape 18"/>
          <p:cNvSpPr/>
          <p:nvPr/>
        </p:nvSpPr>
        <p:spPr>
          <a:xfrm>
            <a:off x="2057400" y="3502152"/>
            <a:ext cx="384048" cy="384048"/>
          </a:xfrm>
          <a:prstGeom prst="ellipse">
            <a:avLst/>
          </a:prstGeom>
          <a:solidFill>
            <a:srgbClr val="EAF3ED"/>
          </a:solidFill>
          <a:ln w="12700">
            <a:solidFill>
              <a:srgbClr val="1F6B3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1" name="Text 19"/>
          <p:cNvSpPr/>
          <p:nvPr/>
        </p:nvSpPr>
        <p:spPr>
          <a:xfrm>
            <a:off x="2057400" y="3575304"/>
            <a:ext cx="384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1F6B3A"/>
                </a:solidFill>
              </a:rPr>
              <a:t>03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2697480" y="3547872"/>
            <a:ext cx="0" cy="310896"/>
          </a:xfrm>
          <a:prstGeom prst="line">
            <a:avLst/>
          </a:prstGeom>
          <a:noFill/>
          <a:ln w="12700">
            <a:solidFill>
              <a:srgbClr val="D8E3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3" name="Text 21"/>
          <p:cNvSpPr/>
          <p:nvPr/>
        </p:nvSpPr>
        <p:spPr>
          <a:xfrm>
            <a:off x="2971800" y="3520440"/>
            <a:ext cx="74980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111820"/>
                </a:solidFill>
              </a:rPr>
              <a:t>Diagnóstico: brecha en actividad, empleo, formación y accesibilidad</a:t>
            </a:r>
            <a:endParaRPr lang="en-US" sz="1450" dirty="0"/>
          </a:p>
        </p:txBody>
      </p:sp>
      <p:sp>
        <p:nvSpPr>
          <p:cNvPr id="24" name="Shape 22"/>
          <p:cNvSpPr/>
          <p:nvPr/>
        </p:nvSpPr>
        <p:spPr>
          <a:xfrm>
            <a:off x="2057400" y="4096512"/>
            <a:ext cx="384048" cy="384048"/>
          </a:xfrm>
          <a:prstGeom prst="ellipse">
            <a:avLst/>
          </a:prstGeom>
          <a:solidFill>
            <a:srgbClr val="EAF3ED"/>
          </a:solidFill>
          <a:ln w="12700">
            <a:solidFill>
              <a:srgbClr val="1F6B3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5" name="Text 23"/>
          <p:cNvSpPr/>
          <p:nvPr/>
        </p:nvSpPr>
        <p:spPr>
          <a:xfrm>
            <a:off x="2057400" y="4169664"/>
            <a:ext cx="384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1F6B3A"/>
                </a:solidFill>
              </a:rPr>
              <a:t>04</a:t>
            </a:r>
            <a:endParaRPr lang="en-US" sz="850" dirty="0"/>
          </a:p>
        </p:txBody>
      </p:sp>
      <p:sp>
        <p:nvSpPr>
          <p:cNvPr id="26" name="Shape 24"/>
          <p:cNvSpPr/>
          <p:nvPr/>
        </p:nvSpPr>
        <p:spPr>
          <a:xfrm>
            <a:off x="2697480" y="4142232"/>
            <a:ext cx="0" cy="310896"/>
          </a:xfrm>
          <a:prstGeom prst="line">
            <a:avLst/>
          </a:prstGeom>
          <a:noFill/>
          <a:ln w="12700">
            <a:solidFill>
              <a:srgbClr val="D8E3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7" name="Text 25"/>
          <p:cNvSpPr/>
          <p:nvPr/>
        </p:nvSpPr>
        <p:spPr>
          <a:xfrm>
            <a:off x="2971800" y="4114800"/>
            <a:ext cx="74980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111820"/>
                </a:solidFill>
              </a:rPr>
              <a:t>Medidas clave: oficinas accesibles, orientación especializada, empleo con apoyo y formación adaptada</a:t>
            </a:r>
            <a:endParaRPr lang="en-US" sz="1450" dirty="0"/>
          </a:p>
        </p:txBody>
      </p:sp>
      <p:sp>
        <p:nvSpPr>
          <p:cNvPr id="28" name="Shape 26"/>
          <p:cNvSpPr/>
          <p:nvPr/>
        </p:nvSpPr>
        <p:spPr>
          <a:xfrm>
            <a:off x="2057400" y="4690872"/>
            <a:ext cx="384048" cy="384048"/>
          </a:xfrm>
          <a:prstGeom prst="ellipse">
            <a:avLst/>
          </a:prstGeom>
          <a:solidFill>
            <a:srgbClr val="EAF3ED"/>
          </a:solidFill>
          <a:ln w="12700">
            <a:solidFill>
              <a:srgbClr val="1F6B3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9" name="Text 27"/>
          <p:cNvSpPr/>
          <p:nvPr/>
        </p:nvSpPr>
        <p:spPr>
          <a:xfrm>
            <a:off x="2057400" y="4764024"/>
            <a:ext cx="384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1F6B3A"/>
                </a:solidFill>
              </a:rPr>
              <a:t>05</a:t>
            </a:r>
            <a:endParaRPr lang="en-US" sz="850" dirty="0"/>
          </a:p>
        </p:txBody>
      </p:sp>
      <p:sp>
        <p:nvSpPr>
          <p:cNvPr id="30" name="Shape 28"/>
          <p:cNvSpPr/>
          <p:nvPr/>
        </p:nvSpPr>
        <p:spPr>
          <a:xfrm>
            <a:off x="2697480" y="4736592"/>
            <a:ext cx="0" cy="310896"/>
          </a:xfrm>
          <a:prstGeom prst="line">
            <a:avLst/>
          </a:prstGeom>
          <a:noFill/>
          <a:ln w="12700">
            <a:solidFill>
              <a:srgbClr val="D8E3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1" name="Text 29"/>
          <p:cNvSpPr/>
          <p:nvPr/>
        </p:nvSpPr>
        <p:spPr>
          <a:xfrm>
            <a:off x="2971800" y="4709160"/>
            <a:ext cx="74980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111820"/>
                </a:solidFill>
              </a:rPr>
              <a:t>Seguimiento mediante gobernanza, cronograma e indicadores</a:t>
            </a:r>
            <a:endParaRPr lang="en-US" sz="1450" dirty="0"/>
          </a:p>
        </p:txBody>
      </p:sp>
      <p:sp>
        <p:nvSpPr>
          <p:cNvPr id="32" name="Shape 30"/>
          <p:cNvSpPr/>
          <p:nvPr/>
        </p:nvSpPr>
        <p:spPr>
          <a:xfrm>
            <a:off x="1417320" y="5715000"/>
            <a:ext cx="9326880" cy="502920"/>
          </a:xfrm>
          <a:prstGeom prst="roundRect">
            <a:avLst>
              <a:gd name="adj" fmla="val 14545"/>
            </a:avLst>
          </a:prstGeom>
          <a:solidFill>
            <a:srgbClr val="EAF3ED"/>
          </a:solidFill>
          <a:ln w="10160">
            <a:solidFill>
              <a:srgbClr val="1F6B3A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3" name="Text 31"/>
          <p:cNvSpPr/>
          <p:nvPr/>
        </p:nvSpPr>
        <p:spPr>
          <a:xfrm>
            <a:off x="1691640" y="5824728"/>
            <a:ext cx="873252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6B3A"/>
                </a:solidFill>
              </a:rPr>
              <a:t>No es solo un plan programático: debe traducirse en ajustes efectivos y medibles.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6350">
            <a:solidFill>
              <a:srgbClr val="1F6B3A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228600" y="6583680"/>
            <a:ext cx="11750040" cy="0"/>
          </a:xfrm>
          <a:prstGeom prst="line">
            <a:avLst/>
          </a:prstGeom>
          <a:noFill/>
          <a:ln w="12700">
            <a:solidFill>
              <a:srgbClr val="1F6B3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Text 2"/>
          <p:cNvSpPr/>
          <p:nvPr/>
        </p:nvSpPr>
        <p:spPr>
          <a:xfrm>
            <a:off x="4480560" y="6446520"/>
            <a:ext cx="3246120" cy="2560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1F6B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Ajustes razonables · Andalucía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502920" y="640080"/>
            <a:ext cx="0" cy="5349240"/>
          </a:xfrm>
          <a:prstGeom prst="line">
            <a:avLst/>
          </a:prstGeom>
          <a:noFill/>
          <a:ln w="12700">
            <a:solidFill>
              <a:srgbClr val="D8E3DD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Shape 4"/>
          <p:cNvSpPr/>
          <p:nvPr/>
        </p:nvSpPr>
        <p:spPr>
          <a:xfrm>
            <a:off x="713232" y="640080"/>
            <a:ext cx="0" cy="5349240"/>
          </a:xfrm>
          <a:prstGeom prst="line">
            <a:avLst/>
          </a:prstGeom>
          <a:noFill/>
          <a:ln w="12700">
            <a:solidFill>
              <a:srgbClr val="D8E3DD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Shape 5"/>
          <p:cNvSpPr/>
          <p:nvPr/>
        </p:nvSpPr>
        <p:spPr>
          <a:xfrm>
            <a:off x="923544" y="640080"/>
            <a:ext cx="0" cy="5349240"/>
          </a:xfrm>
          <a:prstGeom prst="line">
            <a:avLst/>
          </a:prstGeom>
          <a:noFill/>
          <a:ln w="12700">
            <a:solidFill>
              <a:srgbClr val="D8E3DD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Shape 6"/>
          <p:cNvSpPr/>
          <p:nvPr/>
        </p:nvSpPr>
        <p:spPr>
          <a:xfrm>
            <a:off x="347472" y="5989320"/>
            <a:ext cx="777240" cy="0"/>
          </a:xfrm>
          <a:prstGeom prst="line">
            <a:avLst/>
          </a:prstGeom>
          <a:noFill/>
          <a:ln w="15240">
            <a:solidFill>
              <a:srgbClr val="D8E3DD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Shape 7"/>
          <p:cNvSpPr/>
          <p:nvPr/>
        </p:nvSpPr>
        <p:spPr>
          <a:xfrm>
            <a:off x="347472" y="640080"/>
            <a:ext cx="777240" cy="0"/>
          </a:xfrm>
          <a:prstGeom prst="line">
            <a:avLst/>
          </a:prstGeom>
          <a:noFill/>
          <a:ln w="15240">
            <a:solidFill>
              <a:srgbClr val="D8E3DD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Text 8"/>
          <p:cNvSpPr/>
          <p:nvPr/>
        </p:nvSpPr>
        <p:spPr>
          <a:xfrm>
            <a:off x="1188720" y="594360"/>
            <a:ext cx="982980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1118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DOCTRINA JUDICIAL ANDALUZA</a:t>
            </a:r>
            <a:endParaRPr lang="en-US" sz="3300" dirty="0"/>
          </a:p>
        </p:txBody>
      </p:sp>
      <p:sp>
        <p:nvSpPr>
          <p:cNvPr id="11" name="Shape 9"/>
          <p:cNvSpPr/>
          <p:nvPr/>
        </p:nvSpPr>
        <p:spPr>
          <a:xfrm flipV="1">
            <a:off x="2471359" y="1353310"/>
            <a:ext cx="7051578" cy="27399"/>
          </a:xfrm>
          <a:prstGeom prst="line">
            <a:avLst/>
          </a:prstGeom>
          <a:noFill/>
          <a:ln w="15240">
            <a:solidFill>
              <a:srgbClr val="1F6B3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Shape 10"/>
          <p:cNvSpPr/>
          <p:nvPr/>
        </p:nvSpPr>
        <p:spPr>
          <a:xfrm>
            <a:off x="3977640" y="1728216"/>
            <a:ext cx="4251960" cy="0"/>
          </a:xfrm>
          <a:prstGeom prst="line">
            <a:avLst/>
          </a:prstGeom>
          <a:noFill/>
          <a:ln w="10160">
            <a:solidFill>
              <a:srgbClr val="D8E3DD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Text 11"/>
          <p:cNvSpPr/>
          <p:nvPr/>
        </p:nvSpPr>
        <p:spPr>
          <a:xfrm>
            <a:off x="3657600" y="1527048"/>
            <a:ext cx="141732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1F6B3A"/>
                </a:solidFill>
              </a:rPr>
              <a:t>Igualdad</a:t>
            </a: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166360" y="1527048"/>
            <a:ext cx="18288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6B3A"/>
                </a:solidFill>
              </a:rPr>
              <a:t>·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440680" y="1527048"/>
            <a:ext cx="160020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1F6B3A"/>
                </a:solidFill>
              </a:rPr>
              <a:t>Accesibilidad</a:t>
            </a: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086600" y="1527048"/>
            <a:ext cx="18288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F6B3A"/>
                </a:solidFill>
              </a:rPr>
              <a:t>·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360920" y="1527048"/>
            <a:ext cx="114300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1F6B3A"/>
                </a:solidFill>
              </a:rPr>
              <a:t>Empleo</a:t>
            </a: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1828800" y="2514600"/>
            <a:ext cx="8549640" cy="3008376"/>
          </a:xfrm>
          <a:prstGeom prst="rect">
            <a:avLst/>
          </a:prstGeom>
          <a:solidFill>
            <a:srgbClr val="FFFFFF"/>
          </a:solidFill>
          <a:ln w="13970">
            <a:solidFill>
              <a:srgbClr val="1F6B3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9" name="Shape 17"/>
          <p:cNvSpPr/>
          <p:nvPr/>
        </p:nvSpPr>
        <p:spPr>
          <a:xfrm>
            <a:off x="5257800" y="2514600"/>
            <a:ext cx="0" cy="3008376"/>
          </a:xfrm>
          <a:prstGeom prst="line">
            <a:avLst/>
          </a:prstGeom>
          <a:noFill/>
          <a:ln w="12700">
            <a:solidFill>
              <a:srgbClr val="1F6B3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0" name="Text 18"/>
          <p:cNvSpPr/>
          <p:nvPr/>
        </p:nvSpPr>
        <p:spPr>
          <a:xfrm>
            <a:off x="2057400" y="2587752"/>
            <a:ext cx="301752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80" b="1" dirty="0">
                <a:solidFill>
                  <a:srgbClr val="111820"/>
                </a:solidFill>
              </a:rPr>
              <a:t>STSJ AND 3260/2026</a:t>
            </a:r>
            <a:endParaRPr lang="en-US" sz="1480" dirty="0"/>
          </a:p>
        </p:txBody>
      </p:sp>
      <p:sp>
        <p:nvSpPr>
          <p:cNvPr id="21" name="Text 19"/>
          <p:cNvSpPr/>
          <p:nvPr/>
        </p:nvSpPr>
        <p:spPr>
          <a:xfrm>
            <a:off x="5532120" y="2587752"/>
            <a:ext cx="461772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80" dirty="0">
                <a:solidFill>
                  <a:srgbClr val="111820"/>
                </a:solidFill>
              </a:rPr>
              <a:t>Intérprete acordado no implantado</a:t>
            </a:r>
            <a:endParaRPr lang="en-US" sz="1480" dirty="0"/>
          </a:p>
        </p:txBody>
      </p:sp>
      <p:sp>
        <p:nvSpPr>
          <p:cNvPr id="22" name="Shape 20"/>
          <p:cNvSpPr/>
          <p:nvPr/>
        </p:nvSpPr>
        <p:spPr>
          <a:xfrm>
            <a:off x="1828800" y="2944368"/>
            <a:ext cx="8549640" cy="0"/>
          </a:xfrm>
          <a:prstGeom prst="line">
            <a:avLst/>
          </a:prstGeom>
          <a:noFill/>
          <a:ln w="10160">
            <a:solidFill>
              <a:srgbClr val="1F6B3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3" name="Text 21"/>
          <p:cNvSpPr/>
          <p:nvPr/>
        </p:nvSpPr>
        <p:spPr>
          <a:xfrm>
            <a:off x="2057400" y="3017520"/>
            <a:ext cx="301752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80" b="1" dirty="0">
                <a:solidFill>
                  <a:srgbClr val="111820"/>
                </a:solidFill>
              </a:rPr>
              <a:t>STSJ AND 1140/2026</a:t>
            </a:r>
            <a:endParaRPr lang="en-US" sz="1480" dirty="0"/>
          </a:p>
        </p:txBody>
      </p:sp>
      <p:sp>
        <p:nvSpPr>
          <p:cNvPr id="24" name="Text 22"/>
          <p:cNvSpPr/>
          <p:nvPr/>
        </p:nvSpPr>
        <p:spPr>
          <a:xfrm>
            <a:off x="5532120" y="3017520"/>
            <a:ext cx="461772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80" dirty="0">
                <a:solidFill>
                  <a:srgbClr val="111820"/>
                </a:solidFill>
              </a:rPr>
              <a:t>IPT exige ajustes previos</a:t>
            </a:r>
            <a:endParaRPr lang="en-US" sz="1480" dirty="0"/>
          </a:p>
        </p:txBody>
      </p:sp>
      <p:sp>
        <p:nvSpPr>
          <p:cNvPr id="25" name="Shape 23"/>
          <p:cNvSpPr/>
          <p:nvPr/>
        </p:nvSpPr>
        <p:spPr>
          <a:xfrm>
            <a:off x="1828800" y="3374136"/>
            <a:ext cx="8549640" cy="0"/>
          </a:xfrm>
          <a:prstGeom prst="line">
            <a:avLst/>
          </a:prstGeom>
          <a:noFill/>
          <a:ln w="10160">
            <a:solidFill>
              <a:srgbClr val="1F6B3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6" name="Text 24"/>
          <p:cNvSpPr/>
          <p:nvPr/>
        </p:nvSpPr>
        <p:spPr>
          <a:xfrm>
            <a:off x="2057400" y="3447288"/>
            <a:ext cx="301752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80" b="1" dirty="0">
                <a:solidFill>
                  <a:srgbClr val="111820"/>
                </a:solidFill>
              </a:rPr>
              <a:t>STSJ AND 6836/2025</a:t>
            </a:r>
            <a:endParaRPr lang="en-US" sz="1480" dirty="0"/>
          </a:p>
        </p:txBody>
      </p:sp>
      <p:sp>
        <p:nvSpPr>
          <p:cNvPr id="27" name="Text 25"/>
          <p:cNvSpPr/>
          <p:nvPr/>
        </p:nvSpPr>
        <p:spPr>
          <a:xfrm>
            <a:off x="5532120" y="3447288"/>
            <a:ext cx="461772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80" dirty="0">
                <a:solidFill>
                  <a:srgbClr val="111820"/>
                </a:solidFill>
              </a:rPr>
              <a:t>El «no apto» no basta</a:t>
            </a:r>
            <a:endParaRPr lang="en-US" sz="1480" dirty="0"/>
          </a:p>
        </p:txBody>
      </p:sp>
      <p:sp>
        <p:nvSpPr>
          <p:cNvPr id="28" name="Shape 26"/>
          <p:cNvSpPr/>
          <p:nvPr/>
        </p:nvSpPr>
        <p:spPr>
          <a:xfrm>
            <a:off x="1828800" y="3803904"/>
            <a:ext cx="8549640" cy="0"/>
          </a:xfrm>
          <a:prstGeom prst="line">
            <a:avLst/>
          </a:prstGeom>
          <a:noFill/>
          <a:ln w="10160">
            <a:solidFill>
              <a:srgbClr val="1F6B3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9" name="Text 27"/>
          <p:cNvSpPr/>
          <p:nvPr/>
        </p:nvSpPr>
        <p:spPr>
          <a:xfrm>
            <a:off x="2057400" y="3877056"/>
            <a:ext cx="301752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80" b="1" dirty="0">
                <a:solidFill>
                  <a:srgbClr val="111820"/>
                </a:solidFill>
              </a:rPr>
              <a:t>STSJ AND 572/2026</a:t>
            </a:r>
            <a:endParaRPr lang="en-US" sz="1480" dirty="0"/>
          </a:p>
        </p:txBody>
      </p:sp>
      <p:sp>
        <p:nvSpPr>
          <p:cNvPr id="30" name="Text 28"/>
          <p:cNvSpPr/>
          <p:nvPr/>
        </p:nvSpPr>
        <p:spPr>
          <a:xfrm>
            <a:off x="5532120" y="3877056"/>
            <a:ext cx="461772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80" dirty="0">
                <a:solidFill>
                  <a:srgbClr val="111820"/>
                </a:solidFill>
              </a:rPr>
              <a:t>Restricciones previas, ajuste insuficiente</a:t>
            </a:r>
            <a:endParaRPr lang="en-US" sz="1480" dirty="0"/>
          </a:p>
        </p:txBody>
      </p:sp>
      <p:sp>
        <p:nvSpPr>
          <p:cNvPr id="31" name="Shape 29"/>
          <p:cNvSpPr/>
          <p:nvPr/>
        </p:nvSpPr>
        <p:spPr>
          <a:xfrm>
            <a:off x="1828800" y="4233672"/>
            <a:ext cx="8549640" cy="0"/>
          </a:xfrm>
          <a:prstGeom prst="line">
            <a:avLst/>
          </a:prstGeom>
          <a:noFill/>
          <a:ln w="10160">
            <a:solidFill>
              <a:srgbClr val="1F6B3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2" name="Text 30"/>
          <p:cNvSpPr/>
          <p:nvPr/>
        </p:nvSpPr>
        <p:spPr>
          <a:xfrm>
            <a:off x="2057400" y="4306824"/>
            <a:ext cx="301752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80" b="1" dirty="0">
                <a:solidFill>
                  <a:srgbClr val="111820"/>
                </a:solidFill>
              </a:rPr>
              <a:t>STSJ AND 17715/2025</a:t>
            </a:r>
            <a:endParaRPr lang="en-US" sz="1480" dirty="0"/>
          </a:p>
        </p:txBody>
      </p:sp>
      <p:sp>
        <p:nvSpPr>
          <p:cNvPr id="33" name="Text 31"/>
          <p:cNvSpPr/>
          <p:nvPr/>
        </p:nvSpPr>
        <p:spPr>
          <a:xfrm>
            <a:off x="5532120" y="4306824"/>
            <a:ext cx="461772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80" dirty="0">
                <a:solidFill>
                  <a:srgbClr val="111820"/>
                </a:solidFill>
              </a:rPr>
              <a:t>Límite en incapacidad absoluta</a:t>
            </a:r>
            <a:endParaRPr lang="en-US" sz="1480" dirty="0"/>
          </a:p>
        </p:txBody>
      </p:sp>
      <p:sp>
        <p:nvSpPr>
          <p:cNvPr id="34" name="Shape 32"/>
          <p:cNvSpPr/>
          <p:nvPr/>
        </p:nvSpPr>
        <p:spPr>
          <a:xfrm>
            <a:off x="1828800" y="4663440"/>
            <a:ext cx="8549640" cy="0"/>
          </a:xfrm>
          <a:prstGeom prst="line">
            <a:avLst/>
          </a:prstGeom>
          <a:noFill/>
          <a:ln w="10160">
            <a:solidFill>
              <a:srgbClr val="1F6B3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5" name="Text 33"/>
          <p:cNvSpPr/>
          <p:nvPr/>
        </p:nvSpPr>
        <p:spPr>
          <a:xfrm>
            <a:off x="2057400" y="4736592"/>
            <a:ext cx="301752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80" b="1" dirty="0">
                <a:solidFill>
                  <a:srgbClr val="111820"/>
                </a:solidFill>
              </a:rPr>
              <a:t>STSJ AND 1605/2026</a:t>
            </a:r>
            <a:endParaRPr lang="en-US" sz="1480" dirty="0"/>
          </a:p>
        </p:txBody>
      </p:sp>
      <p:sp>
        <p:nvSpPr>
          <p:cNvPr id="36" name="Text 34"/>
          <p:cNvSpPr/>
          <p:nvPr/>
        </p:nvSpPr>
        <p:spPr>
          <a:xfrm>
            <a:off x="5532120" y="4736592"/>
            <a:ext cx="461772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80" dirty="0">
                <a:solidFill>
                  <a:srgbClr val="111820"/>
                </a:solidFill>
              </a:rPr>
              <a:t>Reubicación valorada, no automatismo</a:t>
            </a:r>
            <a:endParaRPr lang="en-US" sz="1480" dirty="0"/>
          </a:p>
        </p:txBody>
      </p:sp>
      <p:sp>
        <p:nvSpPr>
          <p:cNvPr id="37" name="Shape 35"/>
          <p:cNvSpPr/>
          <p:nvPr/>
        </p:nvSpPr>
        <p:spPr>
          <a:xfrm>
            <a:off x="1828800" y="5093208"/>
            <a:ext cx="8549640" cy="0"/>
          </a:xfrm>
          <a:prstGeom prst="line">
            <a:avLst/>
          </a:prstGeom>
          <a:noFill/>
          <a:ln w="10160">
            <a:solidFill>
              <a:srgbClr val="1F6B3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8" name="Text 36"/>
          <p:cNvSpPr/>
          <p:nvPr/>
        </p:nvSpPr>
        <p:spPr>
          <a:xfrm>
            <a:off x="2057400" y="5166360"/>
            <a:ext cx="301752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80" b="1" dirty="0">
                <a:solidFill>
                  <a:srgbClr val="111820"/>
                </a:solidFill>
              </a:rPr>
              <a:t>STSJ AND 1048/2026</a:t>
            </a:r>
            <a:endParaRPr lang="en-US" sz="1480" dirty="0"/>
          </a:p>
        </p:txBody>
      </p:sp>
      <p:sp>
        <p:nvSpPr>
          <p:cNvPr id="39" name="Text 37"/>
          <p:cNvSpPr/>
          <p:nvPr/>
        </p:nvSpPr>
        <p:spPr>
          <a:xfrm>
            <a:off x="5532120" y="5166360"/>
            <a:ext cx="461772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80" dirty="0">
                <a:solidFill>
                  <a:srgbClr val="111820"/>
                </a:solidFill>
              </a:rPr>
              <a:t>Reserva sí, plaza no</a:t>
            </a:r>
            <a:endParaRPr lang="en-US" sz="1480" dirty="0"/>
          </a:p>
        </p:txBody>
      </p:sp>
      <p:sp>
        <p:nvSpPr>
          <p:cNvPr id="40" name="Text 38"/>
          <p:cNvSpPr/>
          <p:nvPr/>
        </p:nvSpPr>
        <p:spPr>
          <a:xfrm>
            <a:off x="1005840" y="5760720"/>
            <a:ext cx="1024128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11820"/>
                </a:solidFill>
              </a:rPr>
              <a:t>La línea andaluza exige ajustes reales, motivación suficiente y prueba de la imposibilidad o carga excesiva.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6350">
            <a:solidFill>
              <a:srgbClr val="1F6B3A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228600" y="6583680"/>
            <a:ext cx="11750040" cy="0"/>
          </a:xfrm>
          <a:prstGeom prst="line">
            <a:avLst/>
          </a:prstGeom>
          <a:noFill/>
          <a:ln w="12700">
            <a:solidFill>
              <a:srgbClr val="1F6B3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Text 2"/>
          <p:cNvSpPr/>
          <p:nvPr/>
        </p:nvSpPr>
        <p:spPr>
          <a:xfrm>
            <a:off x="4480560" y="6446520"/>
            <a:ext cx="3246120" cy="2560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1F6B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Ajustes razonables · Andalucía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502920" y="640080"/>
            <a:ext cx="0" cy="5349240"/>
          </a:xfrm>
          <a:prstGeom prst="line">
            <a:avLst/>
          </a:prstGeom>
          <a:noFill/>
          <a:ln w="12700">
            <a:solidFill>
              <a:srgbClr val="D8E3DD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Shape 4"/>
          <p:cNvSpPr/>
          <p:nvPr/>
        </p:nvSpPr>
        <p:spPr>
          <a:xfrm>
            <a:off x="713232" y="640080"/>
            <a:ext cx="0" cy="5349240"/>
          </a:xfrm>
          <a:prstGeom prst="line">
            <a:avLst/>
          </a:prstGeom>
          <a:noFill/>
          <a:ln w="12700">
            <a:solidFill>
              <a:srgbClr val="D8E3DD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Shape 5"/>
          <p:cNvSpPr/>
          <p:nvPr/>
        </p:nvSpPr>
        <p:spPr>
          <a:xfrm>
            <a:off x="923544" y="640080"/>
            <a:ext cx="0" cy="5349240"/>
          </a:xfrm>
          <a:prstGeom prst="line">
            <a:avLst/>
          </a:prstGeom>
          <a:noFill/>
          <a:ln w="12700">
            <a:solidFill>
              <a:srgbClr val="D8E3DD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Shape 6"/>
          <p:cNvSpPr/>
          <p:nvPr/>
        </p:nvSpPr>
        <p:spPr>
          <a:xfrm>
            <a:off x="347472" y="5989320"/>
            <a:ext cx="777240" cy="0"/>
          </a:xfrm>
          <a:prstGeom prst="line">
            <a:avLst/>
          </a:prstGeom>
          <a:noFill/>
          <a:ln w="15240">
            <a:solidFill>
              <a:srgbClr val="D8E3DD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Shape 7"/>
          <p:cNvSpPr/>
          <p:nvPr/>
        </p:nvSpPr>
        <p:spPr>
          <a:xfrm>
            <a:off x="347472" y="640080"/>
            <a:ext cx="777240" cy="0"/>
          </a:xfrm>
          <a:prstGeom prst="line">
            <a:avLst/>
          </a:prstGeom>
          <a:noFill/>
          <a:ln w="15240">
            <a:solidFill>
              <a:srgbClr val="D8E3DD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Text 8"/>
          <p:cNvSpPr/>
          <p:nvPr/>
        </p:nvSpPr>
        <p:spPr>
          <a:xfrm>
            <a:off x="1188720" y="685800"/>
            <a:ext cx="982980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1118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CONCLUSIONES</a:t>
            </a:r>
            <a:endParaRPr lang="en-US" sz="3400" dirty="0"/>
          </a:p>
        </p:txBody>
      </p:sp>
      <p:sp>
        <p:nvSpPr>
          <p:cNvPr id="11" name="Shape 9"/>
          <p:cNvSpPr/>
          <p:nvPr/>
        </p:nvSpPr>
        <p:spPr>
          <a:xfrm flipV="1">
            <a:off x="4036553" y="1481328"/>
            <a:ext cx="4102420" cy="0"/>
          </a:xfrm>
          <a:prstGeom prst="line">
            <a:avLst/>
          </a:prstGeom>
          <a:noFill/>
          <a:ln w="15240">
            <a:solidFill>
              <a:srgbClr val="1F6B3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Shape 10"/>
          <p:cNvSpPr/>
          <p:nvPr/>
        </p:nvSpPr>
        <p:spPr>
          <a:xfrm>
            <a:off x="1828800" y="1892808"/>
            <a:ext cx="393192" cy="393192"/>
          </a:xfrm>
          <a:prstGeom prst="ellipse">
            <a:avLst/>
          </a:prstGeom>
          <a:solidFill>
            <a:srgbClr val="EAF3ED"/>
          </a:solidFill>
          <a:ln w="12700">
            <a:solidFill>
              <a:srgbClr val="1F6B3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Text 11"/>
          <p:cNvSpPr/>
          <p:nvPr/>
        </p:nvSpPr>
        <p:spPr>
          <a:xfrm>
            <a:off x="1828800" y="1975104"/>
            <a:ext cx="3931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F6B3A"/>
                </a:solidFill>
              </a:rPr>
              <a:t>1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2514600" y="1920240"/>
            <a:ext cx="228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F6B3A"/>
                </a:solidFill>
              </a:rPr>
              <a:t>•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2788920" y="1920240"/>
            <a:ext cx="804672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111820"/>
                </a:solidFill>
              </a:rPr>
              <a:t>El ajuste razonable es una obligación jurídica, no una opción de buena voluntad.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2514600" y="2395728"/>
            <a:ext cx="8321040" cy="0"/>
          </a:xfrm>
          <a:prstGeom prst="line">
            <a:avLst/>
          </a:prstGeom>
          <a:noFill/>
          <a:ln w="10160">
            <a:solidFill>
              <a:srgbClr val="D8E3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7" name="Shape 15"/>
          <p:cNvSpPr/>
          <p:nvPr/>
        </p:nvSpPr>
        <p:spPr>
          <a:xfrm>
            <a:off x="1828800" y="2606040"/>
            <a:ext cx="393192" cy="393192"/>
          </a:xfrm>
          <a:prstGeom prst="ellipse">
            <a:avLst/>
          </a:prstGeom>
          <a:solidFill>
            <a:srgbClr val="EAF3ED"/>
          </a:solidFill>
          <a:ln w="12700">
            <a:solidFill>
              <a:srgbClr val="1F6B3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8" name="Text 16"/>
          <p:cNvSpPr/>
          <p:nvPr/>
        </p:nvSpPr>
        <p:spPr>
          <a:xfrm>
            <a:off x="1828800" y="2688336"/>
            <a:ext cx="3931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F6B3A"/>
                </a:solidFill>
              </a:rPr>
              <a:t>2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2514600" y="2633472"/>
            <a:ext cx="228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F6B3A"/>
                </a:solidFill>
              </a:rPr>
              <a:t>•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2788920" y="2633472"/>
            <a:ext cx="804672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111820"/>
                </a:solidFill>
              </a:rPr>
              <a:t>Andalucía cuenta con una base sólida: Estatuto, Ley 4/2017 y II Plan 2025-2028.</a:t>
            </a:r>
            <a:endParaRPr lang="en-US" sz="1450" dirty="0"/>
          </a:p>
        </p:txBody>
      </p:sp>
      <p:sp>
        <p:nvSpPr>
          <p:cNvPr id="21" name="Shape 19"/>
          <p:cNvSpPr/>
          <p:nvPr/>
        </p:nvSpPr>
        <p:spPr>
          <a:xfrm>
            <a:off x="2514600" y="3108960"/>
            <a:ext cx="8321040" cy="0"/>
          </a:xfrm>
          <a:prstGeom prst="line">
            <a:avLst/>
          </a:prstGeom>
          <a:noFill/>
          <a:ln w="10160">
            <a:solidFill>
              <a:srgbClr val="D8E3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2" name="Shape 20"/>
          <p:cNvSpPr/>
          <p:nvPr/>
        </p:nvSpPr>
        <p:spPr>
          <a:xfrm>
            <a:off x="1828800" y="3319272"/>
            <a:ext cx="393192" cy="393192"/>
          </a:xfrm>
          <a:prstGeom prst="ellipse">
            <a:avLst/>
          </a:prstGeom>
          <a:solidFill>
            <a:srgbClr val="EAF3ED"/>
          </a:solidFill>
          <a:ln w="12700">
            <a:solidFill>
              <a:srgbClr val="1F6B3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3" name="Text 21"/>
          <p:cNvSpPr/>
          <p:nvPr/>
        </p:nvSpPr>
        <p:spPr>
          <a:xfrm>
            <a:off x="1828800" y="3401568"/>
            <a:ext cx="3931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F6B3A"/>
                </a:solidFill>
              </a:rPr>
              <a:t>3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2514600" y="3346704"/>
            <a:ext cx="228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F6B3A"/>
                </a:solidFill>
              </a:rPr>
              <a:t>•</a:t>
            </a:r>
            <a:endParaRPr lang="en-US" sz="1700" dirty="0"/>
          </a:p>
        </p:txBody>
      </p:sp>
      <p:sp>
        <p:nvSpPr>
          <p:cNvPr id="25" name="Text 23"/>
          <p:cNvSpPr/>
          <p:nvPr/>
        </p:nvSpPr>
        <p:spPr>
          <a:xfrm>
            <a:off x="2788920" y="3346704"/>
            <a:ext cx="804672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111820"/>
                </a:solidFill>
              </a:rPr>
              <a:t>La clave está en la ejecución efectiva: accesibilidad, adaptación y seguimiento.</a:t>
            </a:r>
            <a:endParaRPr lang="en-US" sz="1450" dirty="0"/>
          </a:p>
        </p:txBody>
      </p:sp>
      <p:sp>
        <p:nvSpPr>
          <p:cNvPr id="26" name="Shape 24"/>
          <p:cNvSpPr/>
          <p:nvPr/>
        </p:nvSpPr>
        <p:spPr>
          <a:xfrm>
            <a:off x="2514600" y="3822192"/>
            <a:ext cx="8321040" cy="0"/>
          </a:xfrm>
          <a:prstGeom prst="line">
            <a:avLst/>
          </a:prstGeom>
          <a:noFill/>
          <a:ln w="10160">
            <a:solidFill>
              <a:srgbClr val="D8E3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7" name="Shape 25"/>
          <p:cNvSpPr/>
          <p:nvPr/>
        </p:nvSpPr>
        <p:spPr>
          <a:xfrm>
            <a:off x="1828800" y="4032504"/>
            <a:ext cx="393192" cy="393192"/>
          </a:xfrm>
          <a:prstGeom prst="ellipse">
            <a:avLst/>
          </a:prstGeom>
          <a:solidFill>
            <a:srgbClr val="EAF3ED"/>
          </a:solidFill>
          <a:ln w="12700">
            <a:solidFill>
              <a:srgbClr val="1F6B3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8" name="Text 26"/>
          <p:cNvSpPr/>
          <p:nvPr/>
        </p:nvSpPr>
        <p:spPr>
          <a:xfrm>
            <a:off x="1828800" y="4114800"/>
            <a:ext cx="3931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F6B3A"/>
                </a:solidFill>
              </a:rPr>
              <a:t>4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2514600" y="4059936"/>
            <a:ext cx="228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F6B3A"/>
                </a:solidFill>
              </a:rPr>
              <a:t>•</a:t>
            </a:r>
            <a:endParaRPr lang="en-US" sz="1700" dirty="0"/>
          </a:p>
        </p:txBody>
      </p:sp>
      <p:sp>
        <p:nvSpPr>
          <p:cNvPr id="30" name="Text 28"/>
          <p:cNvSpPr/>
          <p:nvPr/>
        </p:nvSpPr>
        <p:spPr>
          <a:xfrm>
            <a:off x="2788920" y="4059936"/>
            <a:ext cx="804672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111820"/>
                </a:solidFill>
              </a:rPr>
              <a:t>El servicio de prevención es decisivo, pero el informe de «no apto» no basta por sí solo.</a:t>
            </a:r>
            <a:endParaRPr lang="en-US" sz="1450" dirty="0"/>
          </a:p>
        </p:txBody>
      </p:sp>
      <p:sp>
        <p:nvSpPr>
          <p:cNvPr id="31" name="Shape 29"/>
          <p:cNvSpPr/>
          <p:nvPr/>
        </p:nvSpPr>
        <p:spPr>
          <a:xfrm>
            <a:off x="2514600" y="4535424"/>
            <a:ext cx="8321040" cy="0"/>
          </a:xfrm>
          <a:prstGeom prst="line">
            <a:avLst/>
          </a:prstGeom>
          <a:noFill/>
          <a:ln w="10160">
            <a:solidFill>
              <a:srgbClr val="D8E3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2" name="Shape 30"/>
          <p:cNvSpPr/>
          <p:nvPr/>
        </p:nvSpPr>
        <p:spPr>
          <a:xfrm>
            <a:off x="1828800" y="4745736"/>
            <a:ext cx="393192" cy="393192"/>
          </a:xfrm>
          <a:prstGeom prst="ellipse">
            <a:avLst/>
          </a:prstGeom>
          <a:solidFill>
            <a:srgbClr val="EAF3ED"/>
          </a:solidFill>
          <a:ln w="12700">
            <a:solidFill>
              <a:srgbClr val="1F6B3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3" name="Text 31"/>
          <p:cNvSpPr/>
          <p:nvPr/>
        </p:nvSpPr>
        <p:spPr>
          <a:xfrm>
            <a:off x="1828800" y="4828032"/>
            <a:ext cx="3931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F6B3A"/>
                </a:solidFill>
              </a:rPr>
              <a:t>5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2514600" y="4773168"/>
            <a:ext cx="228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1F6B3A"/>
                </a:solidFill>
              </a:rPr>
              <a:t>•</a:t>
            </a:r>
            <a:endParaRPr lang="en-US" sz="1700" dirty="0"/>
          </a:p>
        </p:txBody>
      </p:sp>
      <p:sp>
        <p:nvSpPr>
          <p:cNvPr id="35" name="Text 33"/>
          <p:cNvSpPr/>
          <p:nvPr/>
        </p:nvSpPr>
        <p:spPr>
          <a:xfrm>
            <a:off x="2788920" y="4773168"/>
            <a:ext cx="804672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111820"/>
                </a:solidFill>
              </a:rPr>
              <a:t>La carga excesiva y la falta de vacante compatible deben probarse.</a:t>
            </a:r>
            <a:endParaRPr lang="en-US" sz="1450" dirty="0"/>
          </a:p>
        </p:txBody>
      </p:sp>
      <p:sp>
        <p:nvSpPr>
          <p:cNvPr id="36" name="Shape 34"/>
          <p:cNvSpPr/>
          <p:nvPr/>
        </p:nvSpPr>
        <p:spPr>
          <a:xfrm>
            <a:off x="1417320" y="5687568"/>
            <a:ext cx="9326880" cy="502920"/>
          </a:xfrm>
          <a:prstGeom prst="roundRect">
            <a:avLst>
              <a:gd name="adj" fmla="val 14545"/>
            </a:avLst>
          </a:prstGeom>
          <a:solidFill>
            <a:srgbClr val="EAF3ED"/>
          </a:solidFill>
          <a:ln w="10160">
            <a:solidFill>
              <a:srgbClr val="1F6B3A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7" name="Text 35"/>
          <p:cNvSpPr/>
          <p:nvPr/>
        </p:nvSpPr>
        <p:spPr>
          <a:xfrm>
            <a:off x="1691640" y="5797296"/>
            <a:ext cx="873252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6B3A"/>
                </a:solidFill>
              </a:rPr>
              <a:t>El reto andaluz ya no es proclamar derechos, sino hacerlos efectivos.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6350">
            <a:solidFill>
              <a:srgbClr val="1F6B3A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Shape 1"/>
          <p:cNvSpPr/>
          <p:nvPr/>
        </p:nvSpPr>
        <p:spPr>
          <a:xfrm>
            <a:off x="228600" y="6583680"/>
            <a:ext cx="11750040" cy="0"/>
          </a:xfrm>
          <a:prstGeom prst="line">
            <a:avLst/>
          </a:prstGeom>
          <a:noFill/>
          <a:ln w="12700">
            <a:solidFill>
              <a:srgbClr val="1F6B3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" name="Text 2"/>
          <p:cNvSpPr/>
          <p:nvPr/>
        </p:nvSpPr>
        <p:spPr>
          <a:xfrm>
            <a:off x="4480560" y="6446520"/>
            <a:ext cx="3246120" cy="2560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1F6B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Ajustes razonables · Andalucía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502920" y="640080"/>
            <a:ext cx="0" cy="5349240"/>
          </a:xfrm>
          <a:prstGeom prst="line">
            <a:avLst/>
          </a:prstGeom>
          <a:noFill/>
          <a:ln w="12700">
            <a:solidFill>
              <a:srgbClr val="D8E3DD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Shape 4"/>
          <p:cNvSpPr/>
          <p:nvPr/>
        </p:nvSpPr>
        <p:spPr>
          <a:xfrm>
            <a:off x="713232" y="640080"/>
            <a:ext cx="0" cy="5349240"/>
          </a:xfrm>
          <a:prstGeom prst="line">
            <a:avLst/>
          </a:prstGeom>
          <a:noFill/>
          <a:ln w="12700">
            <a:solidFill>
              <a:srgbClr val="D8E3DD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Shape 5"/>
          <p:cNvSpPr/>
          <p:nvPr/>
        </p:nvSpPr>
        <p:spPr>
          <a:xfrm>
            <a:off x="923544" y="640080"/>
            <a:ext cx="0" cy="5349240"/>
          </a:xfrm>
          <a:prstGeom prst="line">
            <a:avLst/>
          </a:prstGeom>
          <a:noFill/>
          <a:ln w="12700">
            <a:solidFill>
              <a:srgbClr val="D8E3DD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Shape 6"/>
          <p:cNvSpPr/>
          <p:nvPr/>
        </p:nvSpPr>
        <p:spPr>
          <a:xfrm>
            <a:off x="347472" y="5989320"/>
            <a:ext cx="777240" cy="0"/>
          </a:xfrm>
          <a:prstGeom prst="line">
            <a:avLst/>
          </a:prstGeom>
          <a:noFill/>
          <a:ln w="15240">
            <a:solidFill>
              <a:srgbClr val="D8E3DD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Shape 7"/>
          <p:cNvSpPr/>
          <p:nvPr/>
        </p:nvSpPr>
        <p:spPr>
          <a:xfrm>
            <a:off x="347472" y="640080"/>
            <a:ext cx="777240" cy="0"/>
          </a:xfrm>
          <a:prstGeom prst="line">
            <a:avLst/>
          </a:prstGeom>
          <a:noFill/>
          <a:ln w="15240">
            <a:solidFill>
              <a:srgbClr val="D8E3DD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Text 8"/>
          <p:cNvSpPr/>
          <p:nvPr/>
        </p:nvSpPr>
        <p:spPr>
          <a:xfrm>
            <a:off x="2194560" y="2331720"/>
            <a:ext cx="777240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4200" b="1" dirty="0">
                <a:solidFill>
                  <a:srgbClr val="1118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Muchas gracias</a:t>
            </a:r>
            <a:endParaRPr lang="en-US" sz="4200" dirty="0"/>
          </a:p>
        </p:txBody>
      </p:sp>
      <p:sp>
        <p:nvSpPr>
          <p:cNvPr id="11" name="Shape 9"/>
          <p:cNvSpPr/>
          <p:nvPr/>
        </p:nvSpPr>
        <p:spPr>
          <a:xfrm>
            <a:off x="3657600" y="3246120"/>
            <a:ext cx="4892040" cy="0"/>
          </a:xfrm>
          <a:prstGeom prst="line">
            <a:avLst/>
          </a:prstGeom>
          <a:noFill/>
          <a:ln w="13970">
            <a:solidFill>
              <a:srgbClr val="1F6B3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Text 11"/>
          <p:cNvSpPr/>
          <p:nvPr/>
        </p:nvSpPr>
        <p:spPr>
          <a:xfrm>
            <a:off x="3703320" y="3611880"/>
            <a:ext cx="4754880" cy="49880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11820"/>
                </a:solidFill>
              </a:rPr>
              <a:t>Ana Gloria Azor Oliver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543</Words>
  <Application>Microsoft Macintosh PowerPoint</Application>
  <PresentationFormat>Panorámica</PresentationFormat>
  <Paragraphs>136</Paragraphs>
  <Slides>7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Los ajustes razonables en la Comunidad Autónoma de Andalucía</dc:title>
  <dc:subject>Ajustes razonables en Andalucía</dc:subject>
  <dc:creator>OpenAI</dc:creator>
  <cp:lastModifiedBy>Juan Maldonado</cp:lastModifiedBy>
  <cp:revision>2</cp:revision>
  <dcterms:created xsi:type="dcterms:W3CDTF">2026-09-03T10:02:35Z</dcterms:created>
  <dcterms:modified xsi:type="dcterms:W3CDTF">2026-09-03T15:46:25Z</dcterms:modified>
</cp:coreProperties>
</file>