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Presentar el enfoque: no una exposicion teorica, sino experiencias practicas en entornos laborales reales con personas con discapacidad intelectual y del desarrollo. La imagen de portada muestra un ajuste razonable visible: guia visual, colores y apoyo en el puesto.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Conectar el derecho al trabajo con una mirada practica: el puesto no se adapta de forma abstracta; se adapta cuando una barrera concreta impide acceder, aprender, participar o mantener el empleo.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Distinguir entre lo que debe estar previsto para todos y lo que debe activarse para una persona concreta, ante una barrera concreta.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Estas seis familias ayudan a ordenar la experiencia practica. Evitan presentar una lista infinita y permiten conectar cada ajuste con una barrera funcional.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Esta diapositiva fija el metodo: no basta con decir que una persona tiene discapacidad intelectual. Hay que observar una tarea real y una barrera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Ejemplo central: convertir la secuencia de una tarea en una guia visual. El ajuste no elimina la tarea: cambia la forma en que la informacion llega a la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La gestion del tiempo y la anticipacion reducen ansiedad, errores y abandonos. Para muchas PCDID, el cambio no es el problema; el problema es el cambio no explicado o sin apoyos.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Muchas barreras son sociales y organizativas. Poner normas por escrito no infantiliza: evita malentendidos y protege la participacion.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Diferenciar apoyo de sustitucion. El objetivo no es que el preparador laboral haga la tarea, sino que la persona gane control sobre la tarea.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Esta diapositiva corrige el diagrama para que todas las flechas apunten al centro: el ajuste razonable aumenta autonomia y genera valor para la persona, la empresa, el equipo y la sociedad.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Evaluar es imprescindible: un ajuste razonable no se valida por la intencion, sino por su efecto en el puesto y por la experiencia de la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Cierre conceptual: reforzar que los ajustes no son privilegios ni favores, sino condiciones necesarias para una igualdad real en el empleo.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Logos APSA y Universidad Miguel Hernandez: archivos originales facilitados por el usuario.
- Imagenes de apoyo: generadas para esta presentacion en la conversacion.
[Notas de exposicion]
Dar las gracias y abrir espacio para preguntas, poniendo el foco en la aplicacion practica en empresas, equipos y puestos concretos.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bright_modern_warehouse_packing_workspace.png">    </p:cNvPr>
          <p:cNvPicPr>
            <a:picLocks noChangeAspect="1"/>
          </p:cNvPicPr>
          <p:nvPr/>
        </p:nvPicPr>
        <p:blipFill>
          <a:blip r:embed="rId1"/>
          <a:srcRect l="22685" r="22685" t="0" b="0"/>
          <a:stretch/>
        </p:blipFill>
        <p:spPr>
          <a:xfrm>
            <a:off x="5532120" y="0"/>
            <a:ext cx="66568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537960" cy="6858000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486400" y="0"/>
            <a:ext cx="228600" cy="6858000"/>
          </a:xfrm>
          <a:prstGeom prst="rect">
            <a:avLst/>
          </a:prstGeom>
          <a:solidFill>
            <a:srgbClr val="FFFFFF">
              <a:alpha val="6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1" descr="/mnt/data/rediseño_final_v2/assets/APSA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65" y="256032"/>
            <a:ext cx="599389" cy="868680"/>
          </a:xfrm>
          <a:prstGeom prst="rect">
            <a:avLst/>
          </a:prstGeom>
        </p:spPr>
      </p:pic>
      <p:pic>
        <p:nvPicPr>
          <p:cNvPr id="6" name="Image 2" descr="/mnt/data/rediseño_final_v2/assets/UMH_original_cle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9060" y="237744"/>
            <a:ext cx="861840" cy="86868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800" y="148132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2C83"/>
                </a:solidFill>
              </a:rPr>
              <a:t>EXPERIENCIAS PRACTICAS</a:t>
            </a:r>
            <a:endParaRPr lang="en-US" sz="2000" dirty="0"/>
          </a:p>
        </p:txBody>
      </p:sp>
      <p:sp>
        <p:nvSpPr>
          <p:cNvPr id="8" name="Text 3"/>
          <p:cNvSpPr/>
          <p:nvPr/>
        </p:nvSpPr>
        <p:spPr>
          <a:xfrm>
            <a:off x="667512" y="1920240"/>
            <a:ext cx="51663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02A5C"/>
                </a:solidFill>
              </a:rPr>
              <a:t>Ajustes razonables en el trabajo de personas con discapacidad intelectual y del desarrollo</a:t>
            </a:r>
            <a:endParaRPr lang="en-US" sz="3000" dirty="0"/>
          </a:p>
        </p:txBody>
      </p:sp>
      <p:sp>
        <p:nvSpPr>
          <p:cNvPr id="9" name="Shape 4"/>
          <p:cNvSpPr/>
          <p:nvPr/>
        </p:nvSpPr>
        <p:spPr>
          <a:xfrm>
            <a:off x="694944" y="3877056"/>
            <a:ext cx="3063240" cy="411480"/>
          </a:xfrm>
          <a:prstGeom prst="roundRect">
            <a:avLst>
              <a:gd name="adj" fmla="val 26667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877824" y="3986784"/>
            <a:ext cx="2697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PCDID EN UN PUESTO REAL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685800" y="461772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2A5C"/>
                </a:solidFill>
              </a:rPr>
              <a:t>Fernando Romero Flores</a:t>
            </a:r>
            <a:endParaRPr lang="en-US" sz="1900" dirty="0"/>
          </a:p>
        </p:txBody>
      </p:sp>
      <p:sp>
        <p:nvSpPr>
          <p:cNvPr id="12" name="Text 7"/>
          <p:cNvSpPr/>
          <p:nvPr/>
        </p:nvSpPr>
        <p:spPr>
          <a:xfrm>
            <a:off x="685800" y="495604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Director de Formacion y Empleo de APSA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Alicante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685800" y="5715000"/>
            <a:ext cx="4389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002A5C"/>
                </a:solidFill>
              </a:rPr>
              <a:t>Personas. Oportunidades. Empleo.</a:t>
            </a:r>
            <a:endParaRPr lang="en-US" sz="1550" dirty="0"/>
          </a:p>
        </p:txBody>
      </p:sp>
      <p:sp>
        <p:nvSpPr>
          <p:cNvPr id="14" name="Shape 9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502920" y="6601968"/>
            <a:ext cx="7772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FFFFF"/>
                </a:solidFill>
              </a:rPr>
              <a:t>Ajustes razonables para la igualdad en el empleo de personas con discapacidad</a:t>
            </a:r>
            <a:endParaRPr lang="en-US" sz="750" dirty="0"/>
          </a:p>
        </p:txBody>
      </p:sp>
      <p:sp>
        <p:nvSpPr>
          <p:cNvPr id="16" name="Text 11"/>
          <p:cNvSpPr/>
          <p:nvPr/>
        </p:nvSpPr>
        <p:spPr>
          <a:xfrm>
            <a:off x="10241280" y="6601968"/>
            <a:ext cx="15087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FFFFFF"/>
                </a:solidFill>
              </a:rPr>
              <a:t>Alicante, 2026  |  1/13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02. PUNTO DE PARTIDA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empleo como derecho y oportunidad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731520" y="1691640"/>
            <a:ext cx="4160520" cy="2926080"/>
          </a:xfrm>
          <a:prstGeom prst="roundRect">
            <a:avLst>
              <a:gd name="adj" fmla="val 3750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3970" dir="2700000">
              <a:srgbClr val="000000">
                <a:alpha val="10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731520" y="1691640"/>
            <a:ext cx="4160520" cy="438912"/>
          </a:xfrm>
          <a:prstGeom prst="roundRect">
            <a:avLst>
              <a:gd name="adj" fmla="val 25000"/>
            </a:avLst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96112" y="1810512"/>
            <a:ext cx="38313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Idea fuerza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987552" y="2331720"/>
            <a:ext cx="3648456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El ajuste razonable no rebaja el puesto: elimina barreras para que la persona pueda mostrar su competencia.</a:t>
            </a:r>
            <a:endParaRPr lang="en-US" sz="1600" dirty="0"/>
          </a:p>
        </p:txBody>
      </p:sp>
      <p:pic>
        <p:nvPicPr>
          <p:cNvPr id="11" name="Image 2" descr="/mnt/data/a_bright_modern_office_interior_scene_wide_view.png">    </p:cNvPr>
          <p:cNvPicPr>
            <a:picLocks noChangeAspect="1"/>
          </p:cNvPicPr>
          <p:nvPr/>
        </p:nvPicPr>
        <p:blipFill>
          <a:blip r:embed="rId3"/>
          <a:srcRect l="2739" r="2739" t="0" b="0"/>
          <a:stretch/>
        </p:blipFill>
        <p:spPr>
          <a:xfrm>
            <a:off x="5577840" y="1572768"/>
            <a:ext cx="5989320" cy="356616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5577840" y="1572768"/>
            <a:ext cx="5989320" cy="3566160"/>
          </a:xfrm>
          <a:prstGeom prst="rect">
            <a:avLst/>
          </a:prstGeom>
          <a:solidFill>
            <a:srgbClr val="002A5C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5989320" y="1847088"/>
            <a:ext cx="411480" cy="411480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5989320" y="1929384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6565392" y="1865376"/>
            <a:ext cx="4023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02A5C"/>
                </a:solidFill>
              </a:rPr>
              <a:t>Derechos</a:t>
            </a:r>
            <a:endParaRPr lang="en-US" sz="1650" dirty="0"/>
          </a:p>
        </p:txBody>
      </p:sp>
      <p:sp>
        <p:nvSpPr>
          <p:cNvPr id="16" name="Text 11"/>
          <p:cNvSpPr/>
          <p:nvPr/>
        </p:nvSpPr>
        <p:spPr>
          <a:xfrm>
            <a:off x="6565392" y="211226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80" dirty="0">
                <a:solidFill>
                  <a:srgbClr val="596574"/>
                </a:solidFill>
              </a:rPr>
              <a:t>igualdad de trato</a:t>
            </a:r>
            <a:endParaRPr lang="en-US" sz="1380" dirty="0"/>
          </a:p>
        </p:txBody>
      </p:sp>
      <p:sp>
        <p:nvSpPr>
          <p:cNvPr id="17" name="Shape 12"/>
          <p:cNvSpPr/>
          <p:nvPr/>
        </p:nvSpPr>
        <p:spPr>
          <a:xfrm>
            <a:off x="5989320" y="2560320"/>
            <a:ext cx="411480" cy="411480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5989320" y="2642616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565392" y="2578608"/>
            <a:ext cx="4023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02A5C"/>
                </a:solidFill>
              </a:rPr>
              <a:t>Talento</a:t>
            </a:r>
            <a:endParaRPr lang="en-US" sz="1650" dirty="0"/>
          </a:p>
        </p:txBody>
      </p:sp>
      <p:sp>
        <p:nvSpPr>
          <p:cNvPr id="20" name="Text 15"/>
          <p:cNvSpPr/>
          <p:nvPr/>
        </p:nvSpPr>
        <p:spPr>
          <a:xfrm>
            <a:off x="6565392" y="282549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80" dirty="0">
                <a:solidFill>
                  <a:srgbClr val="596574"/>
                </a:solidFill>
              </a:rPr>
              <a:t>capacidades en contexto</a:t>
            </a:r>
            <a:endParaRPr lang="en-US" sz="1380" dirty="0"/>
          </a:p>
        </p:txBody>
      </p:sp>
      <p:sp>
        <p:nvSpPr>
          <p:cNvPr id="21" name="Shape 16"/>
          <p:cNvSpPr/>
          <p:nvPr/>
        </p:nvSpPr>
        <p:spPr>
          <a:xfrm>
            <a:off x="5989320" y="3273552"/>
            <a:ext cx="411480" cy="411480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5989320" y="3355848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3" name="Text 18"/>
          <p:cNvSpPr/>
          <p:nvPr/>
        </p:nvSpPr>
        <p:spPr>
          <a:xfrm>
            <a:off x="6565392" y="3291840"/>
            <a:ext cx="4023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02A5C"/>
                </a:solidFill>
              </a:rPr>
              <a:t>Oportunidades</a:t>
            </a:r>
            <a:endParaRPr lang="en-US" sz="1650" dirty="0"/>
          </a:p>
        </p:txBody>
      </p:sp>
      <p:sp>
        <p:nvSpPr>
          <p:cNvPr id="24" name="Text 19"/>
          <p:cNvSpPr/>
          <p:nvPr/>
        </p:nvSpPr>
        <p:spPr>
          <a:xfrm>
            <a:off x="6565392" y="35387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80" dirty="0">
                <a:solidFill>
                  <a:srgbClr val="596574"/>
                </a:solidFill>
              </a:rPr>
              <a:t>participacion real</a:t>
            </a:r>
            <a:endParaRPr lang="en-US" sz="1380" dirty="0"/>
          </a:p>
        </p:txBody>
      </p:sp>
      <p:sp>
        <p:nvSpPr>
          <p:cNvPr id="25" name="Shape 20"/>
          <p:cNvSpPr/>
          <p:nvPr/>
        </p:nvSpPr>
        <p:spPr>
          <a:xfrm>
            <a:off x="5989320" y="3986784"/>
            <a:ext cx="411480" cy="411480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5989320" y="4069080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7" name="Text 22"/>
          <p:cNvSpPr/>
          <p:nvPr/>
        </p:nvSpPr>
        <p:spPr>
          <a:xfrm>
            <a:off x="6565392" y="4005072"/>
            <a:ext cx="4023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02A5C"/>
                </a:solidFill>
              </a:rPr>
              <a:t>Entornos inclusivos</a:t>
            </a:r>
            <a:endParaRPr lang="en-US" sz="1650" dirty="0"/>
          </a:p>
        </p:txBody>
      </p:sp>
      <p:sp>
        <p:nvSpPr>
          <p:cNvPr id="28" name="Text 23"/>
          <p:cNvSpPr/>
          <p:nvPr/>
        </p:nvSpPr>
        <p:spPr>
          <a:xfrm>
            <a:off x="6565392" y="4251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80" dirty="0">
                <a:solidFill>
                  <a:srgbClr val="596574"/>
                </a:solidFill>
              </a:rPr>
              <a:t>mejor empleo para todos</a:t>
            </a:r>
            <a:endParaRPr lang="en-US" sz="1380" dirty="0"/>
          </a:p>
        </p:txBody>
      </p:sp>
      <p:sp>
        <p:nvSpPr>
          <p:cNvPr id="29" name="Shape 24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31" name="Text 26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2/13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03. CONCEPTO CLAVE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Accesibilidad universal y ajuste razonable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786384" y="1691640"/>
            <a:ext cx="5074920" cy="3429000"/>
          </a:xfrm>
          <a:prstGeom prst="roundRect">
            <a:avLst>
              <a:gd name="adj" fmla="val 4267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1133856" y="1938528"/>
            <a:ext cx="4389120" cy="384048"/>
          </a:xfrm>
          <a:prstGeom prst="roundRect">
            <a:avLst>
              <a:gd name="adj" fmla="val 28571"/>
            </a:avLst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225296" y="2020824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ACCESIBILIDAD UNIVERSAL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1353312" y="2706624"/>
            <a:ext cx="292608" cy="29260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1353312" y="2766060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1764792" y="2697480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Beneficia a todas las personas</a:t>
            </a:r>
            <a:endParaRPr lang="en-US" sz="1520" dirty="0"/>
          </a:p>
        </p:txBody>
      </p:sp>
      <p:sp>
        <p:nvSpPr>
          <p:cNvPr id="13" name="Shape 9"/>
          <p:cNvSpPr/>
          <p:nvPr/>
        </p:nvSpPr>
        <p:spPr>
          <a:xfrm>
            <a:off x="1353312" y="3182112"/>
            <a:ext cx="292608" cy="29260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353312" y="3241548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1764792" y="3172968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Diseño general del entorno</a:t>
            </a:r>
            <a:endParaRPr lang="en-US" sz="1520" dirty="0"/>
          </a:p>
        </p:txBody>
      </p:sp>
      <p:sp>
        <p:nvSpPr>
          <p:cNvPr id="16" name="Shape 12"/>
          <p:cNvSpPr/>
          <p:nvPr/>
        </p:nvSpPr>
        <p:spPr>
          <a:xfrm>
            <a:off x="1353312" y="3657600"/>
            <a:ext cx="292608" cy="29260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353312" y="3717036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1764792" y="3648456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Medidas preventivas y estructurales</a:t>
            </a:r>
            <a:endParaRPr lang="en-US" sz="1520" dirty="0"/>
          </a:p>
        </p:txBody>
      </p:sp>
      <p:sp>
        <p:nvSpPr>
          <p:cNvPr id="19" name="Shape 15"/>
          <p:cNvSpPr/>
          <p:nvPr/>
        </p:nvSpPr>
        <p:spPr>
          <a:xfrm>
            <a:off x="1353312" y="4133088"/>
            <a:ext cx="292608" cy="29260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353312" y="4192524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1764792" y="4123944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Protocolos, señalizacion, formacion</a:t>
            </a:r>
            <a:endParaRPr lang="en-US" sz="1520" dirty="0"/>
          </a:p>
        </p:txBody>
      </p:sp>
      <p:sp>
        <p:nvSpPr>
          <p:cNvPr id="22" name="Shape 18"/>
          <p:cNvSpPr/>
          <p:nvPr/>
        </p:nvSpPr>
        <p:spPr>
          <a:xfrm>
            <a:off x="6355080" y="1691640"/>
            <a:ext cx="5074920" cy="3429000"/>
          </a:xfrm>
          <a:prstGeom prst="roundRect">
            <a:avLst>
              <a:gd name="adj" fmla="val 4267"/>
            </a:avLst>
          </a:prstGeom>
          <a:solidFill>
            <a:srgbClr val="FFF0F6"/>
          </a:solidFill>
          <a:ln w="12700">
            <a:solidFill>
              <a:srgbClr val="FFF0F6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6702552" y="1938528"/>
            <a:ext cx="4389120" cy="384048"/>
          </a:xfrm>
          <a:prstGeom prst="roundRect">
            <a:avLst>
              <a:gd name="adj" fmla="val 28571"/>
            </a:avLst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6793992" y="2020824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AJUSTE RAZONABLE</a:t>
            </a:r>
            <a:endParaRPr lang="en-US" sz="1300" dirty="0"/>
          </a:p>
        </p:txBody>
      </p:sp>
      <p:sp>
        <p:nvSpPr>
          <p:cNvPr id="25" name="Shape 21"/>
          <p:cNvSpPr/>
          <p:nvPr/>
        </p:nvSpPr>
        <p:spPr>
          <a:xfrm>
            <a:off x="6922008" y="2706624"/>
            <a:ext cx="292608" cy="292608"/>
          </a:xfrm>
          <a:prstGeom prst="ellipse">
            <a:avLst/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6922008" y="2766060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27" name="Text 23"/>
          <p:cNvSpPr/>
          <p:nvPr/>
        </p:nvSpPr>
        <p:spPr>
          <a:xfrm>
            <a:off x="7333488" y="2697480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Individualizado</a:t>
            </a:r>
            <a:endParaRPr lang="en-US" sz="1520" dirty="0"/>
          </a:p>
        </p:txBody>
      </p:sp>
      <p:sp>
        <p:nvSpPr>
          <p:cNvPr id="28" name="Shape 24"/>
          <p:cNvSpPr/>
          <p:nvPr/>
        </p:nvSpPr>
        <p:spPr>
          <a:xfrm>
            <a:off x="6922008" y="3182112"/>
            <a:ext cx="292608" cy="292608"/>
          </a:xfrm>
          <a:prstGeom prst="ellipse">
            <a:avLst/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6922008" y="3241548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7333488" y="3172968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Responde a una necesidad concreta</a:t>
            </a:r>
            <a:endParaRPr lang="en-US" sz="1520" dirty="0"/>
          </a:p>
        </p:txBody>
      </p:sp>
      <p:sp>
        <p:nvSpPr>
          <p:cNvPr id="31" name="Shape 27"/>
          <p:cNvSpPr/>
          <p:nvPr/>
        </p:nvSpPr>
        <p:spPr>
          <a:xfrm>
            <a:off x="6922008" y="3657600"/>
            <a:ext cx="292608" cy="292608"/>
          </a:xfrm>
          <a:prstGeom prst="ellipse">
            <a:avLst/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922008" y="3717036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33" name="Text 29"/>
          <p:cNvSpPr/>
          <p:nvPr/>
        </p:nvSpPr>
        <p:spPr>
          <a:xfrm>
            <a:off x="7333488" y="3648456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Proporcionado y sin carga indebida</a:t>
            </a:r>
            <a:endParaRPr lang="en-US" sz="1520" dirty="0"/>
          </a:p>
        </p:txBody>
      </p:sp>
      <p:sp>
        <p:nvSpPr>
          <p:cNvPr id="34" name="Shape 30"/>
          <p:cNvSpPr/>
          <p:nvPr/>
        </p:nvSpPr>
        <p:spPr>
          <a:xfrm>
            <a:off x="6922008" y="4133088"/>
            <a:ext cx="292608" cy="292608"/>
          </a:xfrm>
          <a:prstGeom prst="ellipse">
            <a:avLst/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6922008" y="4192524"/>
            <a:ext cx="292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6" name="Text 32"/>
          <p:cNvSpPr/>
          <p:nvPr/>
        </p:nvSpPr>
        <p:spPr>
          <a:xfrm>
            <a:off x="7333488" y="4123944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002A5C"/>
                </a:solidFill>
              </a:rPr>
              <a:t>Permite desempenar el puesto en igualdad</a:t>
            </a:r>
            <a:endParaRPr lang="en-US" sz="1520" dirty="0"/>
          </a:p>
        </p:txBody>
      </p:sp>
      <p:sp>
        <p:nvSpPr>
          <p:cNvPr id="37" name="Text 33"/>
          <p:cNvSpPr/>
          <p:nvPr/>
        </p:nvSpPr>
        <p:spPr>
          <a:xfrm>
            <a:off x="1005840" y="5559552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2A5C"/>
                </a:solidFill>
              </a:rPr>
              <a:t>En PCDID, la accesibilidad cognitiva suele ser la puerta de entrada a muchos ajustes individualizados.</a:t>
            </a:r>
            <a:endParaRPr lang="en-US" sz="1800" dirty="0"/>
          </a:p>
        </p:txBody>
      </p:sp>
      <p:sp>
        <p:nvSpPr>
          <p:cNvPr id="38" name="Shape 34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40" name="Text 36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3/13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04. SEIS FAMILIAS DE AJUSTES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Donde aparecen con más frecuencia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804672" y="1600200"/>
            <a:ext cx="2971800" cy="1536192"/>
          </a:xfrm>
          <a:prstGeom prst="roundRect">
            <a:avLst>
              <a:gd name="adj" fmla="val 9524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969264" y="1783080"/>
            <a:ext cx="512064" cy="512064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969264" y="1911096"/>
            <a:ext cx="5120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01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1609344" y="182880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02A5C"/>
                </a:solidFill>
              </a:rPr>
              <a:t>Comprension y comunicacion</a:t>
            </a:r>
            <a:endParaRPr lang="en-US" sz="1420" dirty="0"/>
          </a:p>
        </p:txBody>
      </p:sp>
      <p:sp>
        <p:nvSpPr>
          <p:cNvPr id="11" name="Text 7"/>
          <p:cNvSpPr/>
          <p:nvPr/>
        </p:nvSpPr>
        <p:spPr>
          <a:xfrm>
            <a:off x="1097280" y="2441448"/>
            <a:ext cx="2395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90" dirty="0">
                <a:solidFill>
                  <a:srgbClr val="596574"/>
                </a:solidFill>
              </a:rPr>
              <a:t>Lenguaje claro, lectura facil, instrucciones sencillas</a:t>
            </a:r>
            <a:endParaRPr lang="en-US" sz="1190" dirty="0"/>
          </a:p>
        </p:txBody>
      </p:sp>
      <p:sp>
        <p:nvSpPr>
          <p:cNvPr id="12" name="Shape 8"/>
          <p:cNvSpPr/>
          <p:nvPr/>
        </p:nvSpPr>
        <p:spPr>
          <a:xfrm>
            <a:off x="4169664" y="1600200"/>
            <a:ext cx="2971800" cy="1536192"/>
          </a:xfrm>
          <a:prstGeom prst="roundRect">
            <a:avLst>
              <a:gd name="adj" fmla="val 9524"/>
            </a:avLst>
          </a:prstGeom>
          <a:solidFill>
            <a:srgbClr val="FFF0F6"/>
          </a:solidFill>
          <a:ln w="12700">
            <a:solidFill>
              <a:srgbClr val="FFF0F6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334256" y="1783080"/>
            <a:ext cx="512064" cy="512064"/>
          </a:xfrm>
          <a:prstGeom prst="ellipse">
            <a:avLst/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334256" y="1911096"/>
            <a:ext cx="5120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02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4974336" y="182880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02A5C"/>
                </a:solidFill>
              </a:rPr>
              <a:t>Apoyos visuales</a:t>
            </a:r>
            <a:endParaRPr lang="en-US" sz="1420" dirty="0"/>
          </a:p>
        </p:txBody>
      </p:sp>
      <p:sp>
        <p:nvSpPr>
          <p:cNvPr id="16" name="Text 12"/>
          <p:cNvSpPr/>
          <p:nvPr/>
        </p:nvSpPr>
        <p:spPr>
          <a:xfrm>
            <a:off x="4462272" y="2441448"/>
            <a:ext cx="2395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90" dirty="0">
                <a:solidFill>
                  <a:srgbClr val="596574"/>
                </a:solidFill>
              </a:rPr>
              <a:t>Pictogramas, fotos, esquemas, colores y listas</a:t>
            </a:r>
            <a:endParaRPr lang="en-US" sz="1190" dirty="0"/>
          </a:p>
        </p:txBody>
      </p:sp>
      <p:sp>
        <p:nvSpPr>
          <p:cNvPr id="17" name="Shape 13"/>
          <p:cNvSpPr/>
          <p:nvPr/>
        </p:nvSpPr>
        <p:spPr>
          <a:xfrm>
            <a:off x="7534656" y="1600200"/>
            <a:ext cx="2971800" cy="1536192"/>
          </a:xfrm>
          <a:prstGeom prst="roundRect">
            <a:avLst>
              <a:gd name="adj" fmla="val 9524"/>
            </a:avLst>
          </a:prstGeom>
          <a:solidFill>
            <a:srgbClr val="EAF7ED"/>
          </a:solidFill>
          <a:ln w="12700">
            <a:solidFill>
              <a:srgbClr val="EAF7ED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699248" y="1783080"/>
            <a:ext cx="512064" cy="512064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699248" y="1911096"/>
            <a:ext cx="5120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03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8339328" y="182880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02A5C"/>
                </a:solidFill>
              </a:rPr>
              <a:t>Aprendizaje de la tarea</a:t>
            </a:r>
            <a:endParaRPr lang="en-US" sz="1420" dirty="0"/>
          </a:p>
        </p:txBody>
      </p:sp>
      <p:sp>
        <p:nvSpPr>
          <p:cNvPr id="21" name="Text 17"/>
          <p:cNvSpPr/>
          <p:nvPr/>
        </p:nvSpPr>
        <p:spPr>
          <a:xfrm>
            <a:off x="7827264" y="2441448"/>
            <a:ext cx="2395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90" dirty="0">
                <a:solidFill>
                  <a:srgbClr val="596574"/>
                </a:solidFill>
              </a:rPr>
              <a:t>Demostracion, repeticion, tiempo y formacion adaptada</a:t>
            </a:r>
            <a:endParaRPr lang="en-US" sz="1190" dirty="0"/>
          </a:p>
        </p:txBody>
      </p:sp>
      <p:sp>
        <p:nvSpPr>
          <p:cNvPr id="22" name="Shape 18"/>
          <p:cNvSpPr/>
          <p:nvPr/>
        </p:nvSpPr>
        <p:spPr>
          <a:xfrm>
            <a:off x="804672" y="3886200"/>
            <a:ext cx="2971800" cy="1536192"/>
          </a:xfrm>
          <a:prstGeom prst="roundRect">
            <a:avLst>
              <a:gd name="adj" fmla="val 9524"/>
            </a:avLst>
          </a:prstGeom>
          <a:solidFill>
            <a:srgbClr val="FFF3E1"/>
          </a:solidFill>
          <a:ln w="12700">
            <a:solidFill>
              <a:srgbClr val="FFF3E1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969264" y="4069080"/>
            <a:ext cx="512064" cy="512064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69264" y="4197096"/>
            <a:ext cx="5120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04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1609344" y="411480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02A5C"/>
                </a:solidFill>
              </a:rPr>
              <a:t>Organizacion y anticipacion</a:t>
            </a:r>
            <a:endParaRPr lang="en-US" sz="1420" dirty="0"/>
          </a:p>
        </p:txBody>
      </p:sp>
      <p:sp>
        <p:nvSpPr>
          <p:cNvPr id="26" name="Text 22"/>
          <p:cNvSpPr/>
          <p:nvPr/>
        </p:nvSpPr>
        <p:spPr>
          <a:xfrm>
            <a:off x="1097280" y="4727448"/>
            <a:ext cx="2395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90" dirty="0">
                <a:solidFill>
                  <a:srgbClr val="596574"/>
                </a:solidFill>
              </a:rPr>
              <a:t>Agenda, alarmas, rutinas y cambios avisados</a:t>
            </a:r>
            <a:endParaRPr lang="en-US" sz="1190" dirty="0"/>
          </a:p>
        </p:txBody>
      </p:sp>
      <p:sp>
        <p:nvSpPr>
          <p:cNvPr id="27" name="Shape 23"/>
          <p:cNvSpPr/>
          <p:nvPr/>
        </p:nvSpPr>
        <p:spPr>
          <a:xfrm>
            <a:off x="4169664" y="3886200"/>
            <a:ext cx="2971800" cy="1536192"/>
          </a:xfrm>
          <a:prstGeom prst="roundRect">
            <a:avLst>
              <a:gd name="adj" fmla="val 9524"/>
            </a:avLst>
          </a:prstGeom>
          <a:solidFill>
            <a:srgbClr val="F2EDFF"/>
          </a:solidFill>
          <a:ln w="12700">
            <a:solidFill>
              <a:srgbClr val="F2EDFF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4334256" y="4069080"/>
            <a:ext cx="512064" cy="512064"/>
          </a:xfrm>
          <a:prstGeom prst="ellipse">
            <a:avLst/>
          </a:prstGeom>
          <a:solidFill>
            <a:srgbClr val="7E57C2"/>
          </a:solidFill>
          <a:ln w="12700">
            <a:solidFill>
              <a:srgbClr val="7E57C2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4334256" y="4197096"/>
            <a:ext cx="5120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05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4974336" y="411480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02A5C"/>
                </a:solidFill>
              </a:rPr>
              <a:t>Apoyo humano</a:t>
            </a:r>
            <a:endParaRPr lang="en-US" sz="1420" dirty="0"/>
          </a:p>
        </p:txBody>
      </p:sp>
      <p:sp>
        <p:nvSpPr>
          <p:cNvPr id="31" name="Text 27"/>
          <p:cNvSpPr/>
          <p:nvPr/>
        </p:nvSpPr>
        <p:spPr>
          <a:xfrm>
            <a:off x="4462272" y="4727448"/>
            <a:ext cx="2395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90" dirty="0">
                <a:solidFill>
                  <a:srgbClr val="596574"/>
                </a:solidFill>
              </a:rPr>
              <a:t>Referente, mentor, preparador laboral o companero</a:t>
            </a:r>
            <a:endParaRPr lang="en-US" sz="1190" dirty="0"/>
          </a:p>
        </p:txBody>
      </p:sp>
      <p:sp>
        <p:nvSpPr>
          <p:cNvPr id="32" name="Shape 28"/>
          <p:cNvSpPr/>
          <p:nvPr/>
        </p:nvSpPr>
        <p:spPr>
          <a:xfrm>
            <a:off x="7534656" y="3886200"/>
            <a:ext cx="2971800" cy="1536192"/>
          </a:xfrm>
          <a:prstGeom prst="roundRect">
            <a:avLst>
              <a:gd name="adj" fmla="val 9524"/>
            </a:avLst>
          </a:prstGeom>
          <a:solidFill>
            <a:srgbClr val="EAFBF7"/>
          </a:solidFill>
          <a:ln w="12700">
            <a:solidFill>
              <a:srgbClr val="EAFBF7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33" name="Shape 29"/>
          <p:cNvSpPr/>
          <p:nvPr/>
        </p:nvSpPr>
        <p:spPr>
          <a:xfrm>
            <a:off x="7699248" y="4069080"/>
            <a:ext cx="512064" cy="512064"/>
          </a:xfrm>
          <a:prstGeom prst="ellipse">
            <a:avLst/>
          </a:prstGeom>
          <a:solidFill>
            <a:srgbClr val="14A38B"/>
          </a:solidFill>
          <a:ln w="12700">
            <a:solidFill>
              <a:srgbClr val="14A38B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7699248" y="4197096"/>
            <a:ext cx="5120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06</a:t>
            </a:r>
            <a:endParaRPr lang="en-US" sz="1000" dirty="0"/>
          </a:p>
        </p:txBody>
      </p:sp>
      <p:sp>
        <p:nvSpPr>
          <p:cNvPr id="35" name="Text 31"/>
          <p:cNvSpPr/>
          <p:nvPr/>
        </p:nvSpPr>
        <p:spPr>
          <a:xfrm>
            <a:off x="8339328" y="4114800"/>
            <a:ext cx="1901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02A5C"/>
                </a:solidFill>
              </a:rPr>
              <a:t>Entorno y procesos</a:t>
            </a:r>
            <a:endParaRPr lang="en-US" sz="1420" dirty="0"/>
          </a:p>
        </p:txBody>
      </p:sp>
      <p:sp>
        <p:nvSpPr>
          <p:cNvPr id="36" name="Text 32"/>
          <p:cNvSpPr/>
          <p:nvPr/>
        </p:nvSpPr>
        <p:spPr>
          <a:xfrm>
            <a:off x="7827264" y="4727448"/>
            <a:ext cx="2395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90" dirty="0">
                <a:solidFill>
                  <a:srgbClr val="596574"/>
                </a:solidFill>
              </a:rPr>
              <a:t>Menos distractores, procedimientos simples y comunicacion accesible</a:t>
            </a:r>
            <a:endParaRPr lang="en-US" sz="1190" dirty="0"/>
          </a:p>
        </p:txBody>
      </p:sp>
      <p:sp>
        <p:nvSpPr>
          <p:cNvPr id="37" name="Shape 33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39" name="Text 35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4/13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05. METODO DE TRABAJO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la tarea al ajuste</a:t>
            </a:r>
            <a:endParaRPr lang="en-US" sz="3000" dirty="0"/>
          </a:p>
        </p:txBody>
      </p:sp>
      <p:pic>
        <p:nvPicPr>
          <p:cNvPr id="7" name="Image 2" descr="/mnt/data/wide_indoor_office_learning_room_scene_a_supporti.png">    </p:cNvPr>
          <p:cNvPicPr>
            <a:picLocks noChangeAspect="1"/>
          </p:cNvPicPr>
          <p:nvPr/>
        </p:nvPicPr>
        <p:blipFill>
          <a:blip r:embed="rId3"/>
          <a:srcRect l="15600" r="15600" t="0" b="0"/>
          <a:stretch/>
        </p:blipFill>
        <p:spPr>
          <a:xfrm>
            <a:off x="685800" y="1536192"/>
            <a:ext cx="5074920" cy="4151376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85800" y="1536192"/>
            <a:ext cx="5074920" cy="4151376"/>
          </a:xfrm>
          <a:prstGeom prst="rect">
            <a:avLst/>
          </a:prstGeom>
          <a:solidFill>
            <a:srgbClr val="002A5C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6217920" y="1627632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10" name="Shape 5"/>
          <p:cNvSpPr/>
          <p:nvPr/>
        </p:nvSpPr>
        <p:spPr>
          <a:xfrm>
            <a:off x="6382512" y="1719072"/>
            <a:ext cx="365760" cy="365760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6382512" y="1801368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6894576" y="1728216"/>
            <a:ext cx="1554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TAREA</a:t>
            </a:r>
            <a:endParaRPr lang="en-US" sz="1280" dirty="0"/>
          </a:p>
        </p:txBody>
      </p:sp>
      <p:sp>
        <p:nvSpPr>
          <p:cNvPr id="13" name="Text 8"/>
          <p:cNvSpPr/>
          <p:nvPr/>
        </p:nvSpPr>
        <p:spPr>
          <a:xfrm>
            <a:off x="8503920" y="1728216"/>
            <a:ext cx="2971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96574"/>
                </a:solidFill>
              </a:rPr>
              <a:t>Que debe hacer la persona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6217920" y="2432304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382512" y="2523744"/>
            <a:ext cx="365760" cy="365760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382512" y="2606040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6894576" y="2532888"/>
            <a:ext cx="1554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BARRERA</a:t>
            </a:r>
            <a:endParaRPr lang="en-US" sz="1280" dirty="0"/>
          </a:p>
        </p:txBody>
      </p:sp>
      <p:sp>
        <p:nvSpPr>
          <p:cNvPr id="18" name="Text 13"/>
          <p:cNvSpPr/>
          <p:nvPr/>
        </p:nvSpPr>
        <p:spPr>
          <a:xfrm>
            <a:off x="8503920" y="2532888"/>
            <a:ext cx="2971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96574"/>
                </a:solidFill>
              </a:rPr>
              <a:t>Que le impide hacerlo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17920" y="3236976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82512" y="3328416"/>
            <a:ext cx="365760" cy="365760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382512" y="3410712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2" name="Text 17"/>
          <p:cNvSpPr/>
          <p:nvPr/>
        </p:nvSpPr>
        <p:spPr>
          <a:xfrm>
            <a:off x="6894576" y="3337560"/>
            <a:ext cx="1554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CAUSA FUNCIONAL</a:t>
            </a:r>
            <a:endParaRPr lang="en-US" sz="1280" dirty="0"/>
          </a:p>
        </p:txBody>
      </p:sp>
      <p:sp>
        <p:nvSpPr>
          <p:cNvPr id="23" name="Text 18"/>
          <p:cNvSpPr/>
          <p:nvPr/>
        </p:nvSpPr>
        <p:spPr>
          <a:xfrm>
            <a:off x="8503920" y="3337560"/>
            <a:ext cx="2971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96574"/>
                </a:solidFill>
              </a:rPr>
              <a:t>Comprension, tiempo, entorno o apoyo</a:t>
            </a:r>
            <a:endParaRPr lang="en-US" sz="1250" dirty="0"/>
          </a:p>
        </p:txBody>
      </p:sp>
      <p:sp>
        <p:nvSpPr>
          <p:cNvPr id="24" name="Shape 19"/>
          <p:cNvSpPr/>
          <p:nvPr/>
        </p:nvSpPr>
        <p:spPr>
          <a:xfrm>
            <a:off x="6217920" y="4041648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6382512" y="4133088"/>
            <a:ext cx="365760" cy="365760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382512" y="4215384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6894576" y="4142232"/>
            <a:ext cx="1554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AJUSTE</a:t>
            </a:r>
            <a:endParaRPr lang="en-US" sz="1280" dirty="0"/>
          </a:p>
        </p:txBody>
      </p:sp>
      <p:sp>
        <p:nvSpPr>
          <p:cNvPr id="28" name="Text 23"/>
          <p:cNvSpPr/>
          <p:nvPr/>
        </p:nvSpPr>
        <p:spPr>
          <a:xfrm>
            <a:off x="8503920" y="4142232"/>
            <a:ext cx="2971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96574"/>
                </a:solidFill>
              </a:rPr>
              <a:t>Que cambio concreto se aplica</a:t>
            </a:r>
            <a:endParaRPr lang="en-US" sz="1250" dirty="0"/>
          </a:p>
        </p:txBody>
      </p:sp>
      <p:sp>
        <p:nvSpPr>
          <p:cNvPr id="29" name="Shape 24"/>
          <p:cNvSpPr/>
          <p:nvPr/>
        </p:nvSpPr>
        <p:spPr>
          <a:xfrm>
            <a:off x="6217920" y="4846320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6382512" y="4937760"/>
            <a:ext cx="365760" cy="365760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6382512" y="5020056"/>
            <a:ext cx="3657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2" name="Text 27"/>
          <p:cNvSpPr/>
          <p:nvPr/>
        </p:nvSpPr>
        <p:spPr>
          <a:xfrm>
            <a:off x="6894576" y="4946904"/>
            <a:ext cx="1554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INDICADOR</a:t>
            </a:r>
            <a:endParaRPr lang="en-US" sz="1280" dirty="0"/>
          </a:p>
        </p:txBody>
      </p:sp>
      <p:sp>
        <p:nvSpPr>
          <p:cNvPr id="33" name="Text 28"/>
          <p:cNvSpPr/>
          <p:nvPr/>
        </p:nvSpPr>
        <p:spPr>
          <a:xfrm>
            <a:off x="8503920" y="4946904"/>
            <a:ext cx="2971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96574"/>
                </a:solidFill>
              </a:rPr>
              <a:t>Como sabemos si funciona</a:t>
            </a:r>
            <a:endParaRPr lang="en-US" sz="1250" dirty="0"/>
          </a:p>
        </p:txBody>
      </p:sp>
      <p:sp>
        <p:nvSpPr>
          <p:cNvPr id="34" name="Shape 29"/>
          <p:cNvSpPr/>
          <p:nvPr/>
        </p:nvSpPr>
        <p:spPr>
          <a:xfrm>
            <a:off x="6217920" y="5715000"/>
            <a:ext cx="4800600" cy="420624"/>
          </a:xfrm>
          <a:prstGeom prst="roundRect">
            <a:avLst>
              <a:gd name="adj" fmla="val 26087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6382512" y="5833872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</a:rPr>
              <a:t>La persona participa en todo el proceso</a:t>
            </a:r>
            <a:endParaRPr lang="en-US" sz="1320" dirty="0"/>
          </a:p>
        </p:txBody>
      </p:sp>
      <p:sp>
        <p:nvSpPr>
          <p:cNvPr id="36" name="Shape 31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37" name="Text 32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38" name="Text 33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5/13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06. CASO PRACTICO 1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Instrucciones visuales en el puesto</a:t>
            </a:r>
            <a:endParaRPr lang="en-US" sz="3000" dirty="0"/>
          </a:p>
        </p:txBody>
      </p:sp>
      <p:pic>
        <p:nvPicPr>
          <p:cNvPr id="7" name="Image 2" descr="/mnt/data/a_realistic_wide_angle_photo_of_a_grocery_store_ba.png">    </p:cNvPr>
          <p:cNvPicPr>
            <a:picLocks noChangeAspect="1"/>
          </p:cNvPicPr>
          <p:nvPr/>
        </p:nvPicPr>
        <p:blipFill>
          <a:blip r:embed="rId3"/>
          <a:srcRect l="12583" r="12583" t="0" b="0"/>
          <a:stretch/>
        </p:blipFill>
        <p:spPr>
          <a:xfrm>
            <a:off x="731520" y="1508760"/>
            <a:ext cx="5532120" cy="416052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583680" y="1609344"/>
            <a:ext cx="4526280" cy="1600200"/>
          </a:xfrm>
          <a:prstGeom prst="roundRect">
            <a:avLst>
              <a:gd name="adj" fmla="val 6857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3970" dir="2700000">
              <a:srgbClr val="000000">
                <a:alpha val="10000"/>
              </a:srgbClr>
            </a:outerShdw>
          </a:effectLst>
        </p:spPr>
      </p:sp>
      <p:sp>
        <p:nvSpPr>
          <p:cNvPr id="9" name="Shape 4"/>
          <p:cNvSpPr/>
          <p:nvPr/>
        </p:nvSpPr>
        <p:spPr>
          <a:xfrm>
            <a:off x="6583680" y="1609344"/>
            <a:ext cx="4526280" cy="438912"/>
          </a:xfrm>
          <a:prstGeom prst="roundRect">
            <a:avLst>
              <a:gd name="adj" fmla="val 25000"/>
            </a:avLst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748272" y="1728216"/>
            <a:ext cx="41970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Barrera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6839712" y="2249424"/>
            <a:ext cx="401421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Dificultad para recordar una secuencia de preparacion de pedido si solo se explica verbalmente.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583680" y="3456432"/>
            <a:ext cx="4526280" cy="1600200"/>
          </a:xfrm>
          <a:prstGeom prst="roundRect">
            <a:avLst>
              <a:gd name="adj" fmla="val 6857"/>
            </a:avLst>
          </a:prstGeom>
          <a:solidFill>
            <a:srgbClr val="EAF7ED"/>
          </a:solidFill>
          <a:ln w="12700">
            <a:solidFill>
              <a:srgbClr val="EAF7ED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3970" dir="2700000">
              <a:srgbClr val="000000">
                <a:alpha val="10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6583680" y="3456432"/>
            <a:ext cx="4526280" cy="438912"/>
          </a:xfrm>
          <a:prstGeom prst="roundRect">
            <a:avLst>
              <a:gd name="adj" fmla="val 25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6748272" y="3575304"/>
            <a:ext cx="41970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Ajuste razonable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6839712" y="4096512"/>
            <a:ext cx="401421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Guia visual numerada con fotografias de cada paso, checklist y apoyo inicial en el puesto.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629400" y="539496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2A5C"/>
                </a:solidFill>
              </a:rPr>
              <a:t>Resultado esperado: más autonomia, menos errores y menor dependencia de instrucciones repetidas.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19" name="Text 14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6/13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07. CASO PRACTICO 2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Tiempo, anticipacion y cambios</a:t>
            </a:r>
            <a:endParaRPr lang="en-US" sz="3000" dirty="0"/>
          </a:p>
        </p:txBody>
      </p:sp>
      <p:pic>
        <p:nvPicPr>
          <p:cNvPr id="7" name="Image 2" descr="/mnt/data/a_modern_home_office_workstation_scene_bright_a.png">    </p:cNvPr>
          <p:cNvPicPr>
            <a:picLocks noChangeAspect="1"/>
          </p:cNvPicPr>
          <p:nvPr/>
        </p:nvPicPr>
        <p:blipFill>
          <a:blip r:embed="rId3"/>
          <a:srcRect l="16169" r="16169" t="0" b="0"/>
          <a:stretch/>
        </p:blipFill>
        <p:spPr>
          <a:xfrm>
            <a:off x="6583680" y="1508760"/>
            <a:ext cx="4892040" cy="406908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777240" y="1572768"/>
            <a:ext cx="4846320" cy="1463040"/>
          </a:xfrm>
          <a:prstGeom prst="roundRect">
            <a:avLst>
              <a:gd name="adj" fmla="val 7500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3970" dir="2700000">
              <a:srgbClr val="000000">
                <a:alpha val="10000"/>
              </a:srgbClr>
            </a:outerShdw>
          </a:effectLst>
        </p:spPr>
      </p:sp>
      <p:sp>
        <p:nvSpPr>
          <p:cNvPr id="9" name="Shape 4"/>
          <p:cNvSpPr/>
          <p:nvPr/>
        </p:nvSpPr>
        <p:spPr>
          <a:xfrm>
            <a:off x="777240" y="1572768"/>
            <a:ext cx="4846320" cy="438912"/>
          </a:xfrm>
          <a:prstGeom prst="roundRect">
            <a:avLst>
              <a:gd name="adj" fmla="val 25000"/>
            </a:avLst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941832" y="1691640"/>
            <a:ext cx="4517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Situacion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1033272" y="2212848"/>
            <a:ext cx="4334256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La persona realiza bien la tarea cuando el dia es previsible, pero se desorganiza ante cambios de prioridad o interrupciones.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868680" y="3383280"/>
            <a:ext cx="4663440" cy="347472"/>
          </a:xfrm>
          <a:prstGeom prst="roundRect">
            <a:avLst>
              <a:gd name="adj" fmla="val 26316"/>
            </a:avLst>
          </a:prstGeom>
          <a:solidFill>
            <a:srgbClr val="F5FAFF"/>
          </a:solidFill>
          <a:ln w="12700">
            <a:solidFill>
              <a:srgbClr val="F5FAFF">
                <a:alpha val="0"/>
              </a:srgbClr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960120" y="3465576"/>
            <a:ext cx="182880" cy="182880"/>
          </a:xfrm>
          <a:prstGeom prst="rect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1280160" y="3456432"/>
            <a:ext cx="1508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Agenda visual</a:t>
            </a:r>
            <a:endParaRPr lang="en-US" sz="1280" dirty="0"/>
          </a:p>
        </p:txBody>
      </p:sp>
      <p:sp>
        <p:nvSpPr>
          <p:cNvPr id="15" name="Text 10"/>
          <p:cNvSpPr/>
          <p:nvPr/>
        </p:nvSpPr>
        <p:spPr>
          <a:xfrm>
            <a:off x="2788920" y="3456432"/>
            <a:ext cx="2468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596574"/>
                </a:solidFill>
              </a:rPr>
              <a:t>Que toca ahora y que viene despues</a:t>
            </a:r>
            <a:endParaRPr lang="en-US" sz="1230" dirty="0"/>
          </a:p>
        </p:txBody>
      </p:sp>
      <p:sp>
        <p:nvSpPr>
          <p:cNvPr id="16" name="Shape 11"/>
          <p:cNvSpPr/>
          <p:nvPr/>
        </p:nvSpPr>
        <p:spPr>
          <a:xfrm>
            <a:off x="868680" y="3867912"/>
            <a:ext cx="4663440" cy="347472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12700">
            <a:solidFill>
              <a:srgbClr val="F5FAFF">
                <a:alpha val="0"/>
              </a:srgbClr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960120" y="3950208"/>
            <a:ext cx="182880" cy="182880"/>
          </a:xfrm>
          <a:prstGeom prst="rect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1280160" y="3941064"/>
            <a:ext cx="1508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Temporizadores</a:t>
            </a:r>
            <a:endParaRPr lang="en-US" sz="1280" dirty="0"/>
          </a:p>
        </p:txBody>
      </p:sp>
      <p:sp>
        <p:nvSpPr>
          <p:cNvPr id="19" name="Text 14"/>
          <p:cNvSpPr/>
          <p:nvPr/>
        </p:nvSpPr>
        <p:spPr>
          <a:xfrm>
            <a:off x="2788920" y="3941064"/>
            <a:ext cx="2468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596574"/>
                </a:solidFill>
              </a:rPr>
              <a:t>Cuanto tiempo hay para cada tarea</a:t>
            </a:r>
            <a:endParaRPr lang="en-US" sz="1230" dirty="0"/>
          </a:p>
        </p:txBody>
      </p:sp>
      <p:sp>
        <p:nvSpPr>
          <p:cNvPr id="20" name="Shape 15"/>
          <p:cNvSpPr/>
          <p:nvPr/>
        </p:nvSpPr>
        <p:spPr>
          <a:xfrm>
            <a:off x="868680" y="4352544"/>
            <a:ext cx="4663440" cy="347472"/>
          </a:xfrm>
          <a:prstGeom prst="roundRect">
            <a:avLst>
              <a:gd name="adj" fmla="val 26316"/>
            </a:avLst>
          </a:prstGeom>
          <a:solidFill>
            <a:srgbClr val="F5FAFF"/>
          </a:solidFill>
          <a:ln w="12700">
            <a:solidFill>
              <a:srgbClr val="F5FAFF">
                <a:alpha val="0"/>
              </a:srgbClr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960120" y="4434840"/>
            <a:ext cx="182880" cy="182880"/>
          </a:xfrm>
          <a:prstGeom prst="rect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1280160" y="4425696"/>
            <a:ext cx="1508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Aviso previo</a:t>
            </a:r>
            <a:endParaRPr lang="en-US" sz="1280" dirty="0"/>
          </a:p>
        </p:txBody>
      </p:sp>
      <p:sp>
        <p:nvSpPr>
          <p:cNvPr id="23" name="Text 18"/>
          <p:cNvSpPr/>
          <p:nvPr/>
        </p:nvSpPr>
        <p:spPr>
          <a:xfrm>
            <a:off x="2788920" y="4425696"/>
            <a:ext cx="2468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596574"/>
                </a:solidFill>
              </a:rPr>
              <a:t>Anticipar cambios antes de aplicarlos</a:t>
            </a:r>
            <a:endParaRPr lang="en-US" sz="1230" dirty="0"/>
          </a:p>
        </p:txBody>
      </p:sp>
      <p:sp>
        <p:nvSpPr>
          <p:cNvPr id="24" name="Shape 19"/>
          <p:cNvSpPr/>
          <p:nvPr/>
        </p:nvSpPr>
        <p:spPr>
          <a:xfrm>
            <a:off x="868680" y="4837176"/>
            <a:ext cx="4663440" cy="347472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12700">
            <a:solidFill>
              <a:srgbClr val="F5FAFF">
                <a:alpha val="0"/>
              </a:srgbClr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960120" y="4919472"/>
            <a:ext cx="182880" cy="182880"/>
          </a:xfrm>
          <a:prstGeom prst="rect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1280160" y="4910328"/>
            <a:ext cx="1508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02A5C"/>
                </a:solidFill>
              </a:rPr>
              <a:t>Rutina de cierre</a:t>
            </a:r>
            <a:endParaRPr lang="en-US" sz="1280" dirty="0"/>
          </a:p>
        </p:txBody>
      </p:sp>
      <p:sp>
        <p:nvSpPr>
          <p:cNvPr id="27" name="Text 22"/>
          <p:cNvSpPr/>
          <p:nvPr/>
        </p:nvSpPr>
        <p:spPr>
          <a:xfrm>
            <a:off x="2788920" y="4910328"/>
            <a:ext cx="2468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596574"/>
                </a:solidFill>
              </a:rPr>
              <a:t>Revisar, confirmar y pasar a la siguiente tarea</a:t>
            </a:r>
            <a:endParaRPr lang="en-US" sz="1230" dirty="0"/>
          </a:p>
        </p:txBody>
      </p:sp>
      <p:sp>
        <p:nvSpPr>
          <p:cNvPr id="28" name="Shape 23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30" name="Text 25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7/13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08. CASO PRACTICO 3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Normas sociales explicitas</a:t>
            </a:r>
            <a:endParaRPr lang="en-US" sz="3000" dirty="0"/>
          </a:p>
        </p:txBody>
      </p:sp>
      <p:pic>
        <p:nvPicPr>
          <p:cNvPr id="7" name="Image 2" descr="/mnt/data/a_bright_modern_office_kitchen_meeting_room_scene.png">    </p:cNvPr>
          <p:cNvPicPr>
            <a:picLocks noChangeAspect="1"/>
          </p:cNvPicPr>
          <p:nvPr/>
        </p:nvPicPr>
        <p:blipFill>
          <a:blip r:embed="rId3"/>
          <a:srcRect l="12998" r="12998" t="0" b="0"/>
          <a:stretch/>
        </p:blipFill>
        <p:spPr>
          <a:xfrm>
            <a:off x="749808" y="1508760"/>
            <a:ext cx="5230368" cy="397764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309360" y="1554480"/>
            <a:ext cx="4846320" cy="1389888"/>
          </a:xfrm>
          <a:prstGeom prst="roundRect">
            <a:avLst>
              <a:gd name="adj" fmla="val 7895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3970" dir="2700000">
              <a:srgbClr val="000000">
                <a:alpha val="10000"/>
              </a:srgbClr>
            </a:outerShdw>
          </a:effectLst>
        </p:spPr>
      </p:sp>
      <p:sp>
        <p:nvSpPr>
          <p:cNvPr id="9" name="Shape 4"/>
          <p:cNvSpPr/>
          <p:nvPr/>
        </p:nvSpPr>
        <p:spPr>
          <a:xfrm>
            <a:off x="6309360" y="1554480"/>
            <a:ext cx="4846320" cy="438912"/>
          </a:xfrm>
          <a:prstGeom prst="roundRect">
            <a:avLst>
              <a:gd name="adj" fmla="val 25000"/>
            </a:avLst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473952" y="1673352"/>
            <a:ext cx="4517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Barrera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6565392" y="2194560"/>
            <a:ext cx="4334256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Dificultad para interpretar normas no escritas: turnos, tono, iniciativa, pausas o peticion de ayuda.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309360" y="3236976"/>
            <a:ext cx="4846320" cy="1481328"/>
          </a:xfrm>
          <a:prstGeom prst="roundRect">
            <a:avLst>
              <a:gd name="adj" fmla="val 7407"/>
            </a:avLst>
          </a:prstGeom>
          <a:solidFill>
            <a:srgbClr val="FFF0F6"/>
          </a:solidFill>
          <a:ln w="12700">
            <a:solidFill>
              <a:srgbClr val="FFF0F6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3970" dir="2700000">
              <a:srgbClr val="000000">
                <a:alpha val="10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6309360" y="3236976"/>
            <a:ext cx="4846320" cy="438912"/>
          </a:xfrm>
          <a:prstGeom prst="roundRect">
            <a:avLst>
              <a:gd name="adj" fmla="val 25000"/>
            </a:avLst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6473952" y="3355848"/>
            <a:ext cx="4517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Ajustes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6565392" y="3877056"/>
            <a:ext cx="4334256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002A5C"/>
                </a:solidFill>
              </a:rPr>
              <a:t>Explicitar normas y expectativas, entrenar situaciones, asignar referente y crear espacios breves de feedback.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355080" y="5193792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2A5C"/>
                </a:solidFill>
              </a:rPr>
              <a:t>La inclusion tambien se aprende en el equipo: comunicacion clara, turnos visibles y referencias compartidas.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19" name="Text 14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8/13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09. APOYAR SIN SUSTITUIR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apoyo debe aumentar la autonomia</a:t>
            </a:r>
            <a:endParaRPr lang="en-US" sz="3000" dirty="0"/>
          </a:p>
        </p:txBody>
      </p:sp>
      <p:pic>
        <p:nvPicPr>
          <p:cNvPr id="7" name="Image 2" descr="/mnt/data/wide_indoor_office_learning_room_scene_a_supporti.png">    </p:cNvPr>
          <p:cNvPicPr>
            <a:picLocks noChangeAspect="1"/>
          </p:cNvPicPr>
          <p:nvPr/>
        </p:nvPicPr>
        <p:blipFill>
          <a:blip r:embed="rId3"/>
          <a:srcRect l="16603" r="16603" t="0" b="0"/>
          <a:stretch/>
        </p:blipFill>
        <p:spPr>
          <a:xfrm>
            <a:off x="6446520" y="1536192"/>
            <a:ext cx="4937760" cy="416052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777240" y="1627632"/>
            <a:ext cx="4983480" cy="658368"/>
          </a:xfrm>
          <a:prstGeom prst="roundRect">
            <a:avLst>
              <a:gd name="adj" fmla="val 19444"/>
            </a:avLst>
          </a:prstGeom>
          <a:solidFill>
            <a:srgbClr val="F1F7FC"/>
          </a:solidFill>
          <a:ln w="12700">
            <a:solidFill>
              <a:srgbClr val="F1F7FC">
                <a:alpha val="0"/>
              </a:srgbClr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941832" y="1764792"/>
            <a:ext cx="384048" cy="384048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941832" y="18562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1463040" y="1746504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OBSERVAR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2697480" y="1755648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596574"/>
                </a:solidFill>
              </a:rPr>
              <a:t>Detectar la barrera sin adelantar la solucion</a:t>
            </a:r>
            <a:endParaRPr lang="en-US" sz="1240" dirty="0"/>
          </a:p>
        </p:txBody>
      </p:sp>
      <p:sp>
        <p:nvSpPr>
          <p:cNvPr id="13" name="Shape 8"/>
          <p:cNvSpPr/>
          <p:nvPr/>
        </p:nvSpPr>
        <p:spPr>
          <a:xfrm>
            <a:off x="777240" y="2505456"/>
            <a:ext cx="4983480" cy="658368"/>
          </a:xfrm>
          <a:prstGeom prst="roundRect">
            <a:avLst>
              <a:gd name="adj" fmla="val 19444"/>
            </a:avLst>
          </a:prstGeom>
          <a:solidFill>
            <a:srgbClr val="F1F7FC"/>
          </a:solidFill>
          <a:ln w="12700">
            <a:solidFill>
              <a:srgbClr val="F1F7FC">
                <a:alpha val="0"/>
              </a:srgbClr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941832" y="2642616"/>
            <a:ext cx="384048" cy="384048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941832" y="2734056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463040" y="2624328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EXPLICAR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2697480" y="2633472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596574"/>
                </a:solidFill>
              </a:rPr>
              <a:t>Usar lenguaje claro y demostracion practica</a:t>
            </a:r>
            <a:endParaRPr lang="en-US" sz="1240" dirty="0"/>
          </a:p>
        </p:txBody>
      </p:sp>
      <p:sp>
        <p:nvSpPr>
          <p:cNvPr id="18" name="Shape 13"/>
          <p:cNvSpPr/>
          <p:nvPr/>
        </p:nvSpPr>
        <p:spPr>
          <a:xfrm>
            <a:off x="777240" y="3383280"/>
            <a:ext cx="4983480" cy="658368"/>
          </a:xfrm>
          <a:prstGeom prst="roundRect">
            <a:avLst>
              <a:gd name="adj" fmla="val 19444"/>
            </a:avLst>
          </a:prstGeom>
          <a:solidFill>
            <a:srgbClr val="F1F7FC"/>
          </a:solidFill>
          <a:ln w="12700">
            <a:solidFill>
              <a:srgbClr val="F1F7FC">
                <a:alpha val="0"/>
              </a:srgbClr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941832" y="3520440"/>
            <a:ext cx="384048" cy="384048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41832" y="3611880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463040" y="3502152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RETIRAR APOYO</a:t>
            </a:r>
            <a:endParaRPr lang="en-US" sz="1350" dirty="0"/>
          </a:p>
        </p:txBody>
      </p:sp>
      <p:sp>
        <p:nvSpPr>
          <p:cNvPr id="22" name="Text 17"/>
          <p:cNvSpPr/>
          <p:nvPr/>
        </p:nvSpPr>
        <p:spPr>
          <a:xfrm>
            <a:off x="2697480" y="3511296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596574"/>
                </a:solidFill>
              </a:rPr>
              <a:t>Pasar de ayuda intensa a apoyos naturales</a:t>
            </a:r>
            <a:endParaRPr lang="en-US" sz="1240" dirty="0"/>
          </a:p>
        </p:txBody>
      </p:sp>
      <p:sp>
        <p:nvSpPr>
          <p:cNvPr id="23" name="Shape 18"/>
          <p:cNvSpPr/>
          <p:nvPr/>
        </p:nvSpPr>
        <p:spPr>
          <a:xfrm>
            <a:off x="777240" y="4261104"/>
            <a:ext cx="4983480" cy="658368"/>
          </a:xfrm>
          <a:prstGeom prst="roundRect">
            <a:avLst>
              <a:gd name="adj" fmla="val 19444"/>
            </a:avLst>
          </a:prstGeom>
          <a:solidFill>
            <a:srgbClr val="F1F7FC"/>
          </a:solidFill>
          <a:ln w="12700">
            <a:solidFill>
              <a:srgbClr val="F1F7FC">
                <a:alpha val="0"/>
              </a:srgbClr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941832" y="4398264"/>
            <a:ext cx="384048" cy="384048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941832" y="4489704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6" name="Text 21"/>
          <p:cNvSpPr/>
          <p:nvPr/>
        </p:nvSpPr>
        <p:spPr>
          <a:xfrm>
            <a:off x="1463040" y="437997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REVISAR</a:t>
            </a:r>
            <a:endParaRPr lang="en-US" sz="1350" dirty="0"/>
          </a:p>
        </p:txBody>
      </p:sp>
      <p:sp>
        <p:nvSpPr>
          <p:cNvPr id="27" name="Text 22"/>
          <p:cNvSpPr/>
          <p:nvPr/>
        </p:nvSpPr>
        <p:spPr>
          <a:xfrm>
            <a:off x="2697480" y="4389120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596574"/>
                </a:solidFill>
              </a:rPr>
              <a:t>Comprobar desempeno, satisfaccion y estabilidad</a:t>
            </a:r>
            <a:endParaRPr lang="en-US" sz="1240" dirty="0"/>
          </a:p>
        </p:txBody>
      </p:sp>
      <p:sp>
        <p:nvSpPr>
          <p:cNvPr id="28" name="Shape 23"/>
          <p:cNvSpPr/>
          <p:nvPr/>
        </p:nvSpPr>
        <p:spPr>
          <a:xfrm>
            <a:off x="960120" y="5376672"/>
            <a:ext cx="4617720" cy="438912"/>
          </a:xfrm>
          <a:prstGeom prst="roundRect">
            <a:avLst>
              <a:gd name="adj" fmla="val 29167"/>
            </a:avLst>
          </a:prstGeom>
          <a:solidFill>
            <a:srgbClr val="FFF0F6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1143000" y="5513832"/>
            <a:ext cx="4251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i="1" dirty="0">
                <a:solidFill>
                  <a:srgbClr val="002A5C"/>
                </a:solidFill>
              </a:rPr>
              <a:t>El apoyo adecuado no hace el trabajo mas facil: hace la oportunidad mas real.</a:t>
            </a:r>
            <a:endParaRPr lang="en-US" sz="1350" dirty="0"/>
          </a:p>
        </p:txBody>
      </p:sp>
      <p:sp>
        <p:nvSpPr>
          <p:cNvPr id="30" name="Shape 25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32" name="Text 27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9/13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 RESULTADOS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Los ajustes razonables generan valor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3611880" y="2331720"/>
            <a:ext cx="1124712" cy="576072"/>
          </a:xfrm>
          <a:prstGeom prst="line">
            <a:avLst/>
          </a:prstGeom>
          <a:noFill/>
          <a:ln w="35560">
            <a:solidFill>
              <a:srgbClr val="0072CE"/>
            </a:solidFill>
            <a:prstDash val="solid"/>
            <a:tailEnd type="triangle"/>
          </a:ln>
        </p:spPr>
      </p:sp>
      <p:sp>
        <p:nvSpPr>
          <p:cNvPr id="8" name="Shape 4"/>
          <p:cNvSpPr/>
          <p:nvPr/>
        </p:nvSpPr>
        <p:spPr>
          <a:xfrm>
            <a:off x="7452360" y="2331720"/>
            <a:ext cx="1005840" cy="576072"/>
          </a:xfrm>
          <a:prstGeom prst="line">
            <a:avLst/>
          </a:prstGeom>
          <a:noFill/>
          <a:ln w="35560">
            <a:solidFill>
              <a:srgbClr val="33A852"/>
            </a:solidFill>
            <a:prstDash val="solid"/>
            <a:headEnd type="triangle"/>
          </a:ln>
        </p:spPr>
      </p:sp>
      <p:sp>
        <p:nvSpPr>
          <p:cNvPr id="9" name="Shape 5"/>
          <p:cNvSpPr/>
          <p:nvPr/>
        </p:nvSpPr>
        <p:spPr>
          <a:xfrm flipV="1">
            <a:off x="3611880" y="3858768"/>
            <a:ext cx="1124712" cy="758952"/>
          </a:xfrm>
          <a:prstGeom prst="line">
            <a:avLst/>
          </a:prstGeom>
          <a:noFill/>
          <a:ln w="35560">
            <a:solidFill>
              <a:srgbClr val="F5A623"/>
            </a:solidFill>
            <a:prstDash val="solid"/>
            <a:tailEnd type="triangle"/>
          </a:ln>
        </p:spPr>
      </p:sp>
      <p:sp>
        <p:nvSpPr>
          <p:cNvPr id="10" name="Shape 6"/>
          <p:cNvSpPr/>
          <p:nvPr/>
        </p:nvSpPr>
        <p:spPr>
          <a:xfrm>
            <a:off x="7452360" y="3858768"/>
            <a:ext cx="1005840" cy="758952"/>
          </a:xfrm>
          <a:prstGeom prst="line">
            <a:avLst/>
          </a:prstGeom>
          <a:noFill/>
          <a:ln w="35560">
            <a:solidFill>
              <a:srgbClr val="7E57C2"/>
            </a:solidFill>
            <a:prstDash val="solid"/>
            <a:headEnd type="triangle"/>
          </a:ln>
        </p:spPr>
      </p:sp>
      <p:sp>
        <p:nvSpPr>
          <p:cNvPr id="11" name="Shape 7"/>
          <p:cNvSpPr/>
          <p:nvPr/>
        </p:nvSpPr>
        <p:spPr>
          <a:xfrm flipV="1">
            <a:off x="6099048" y="4663440"/>
            <a:ext cx="0" cy="438912"/>
          </a:xfrm>
          <a:prstGeom prst="line">
            <a:avLst/>
          </a:prstGeom>
          <a:noFill/>
          <a:ln w="35560">
            <a:solidFill>
              <a:srgbClr val="FF2C83"/>
            </a:solidFill>
            <a:prstDash val="solid"/>
            <a:tailEnd type="triangle"/>
          </a:ln>
        </p:spPr>
      </p:sp>
      <p:sp>
        <p:nvSpPr>
          <p:cNvPr id="12" name="Shape 8"/>
          <p:cNvSpPr/>
          <p:nvPr/>
        </p:nvSpPr>
        <p:spPr>
          <a:xfrm>
            <a:off x="4800600" y="2029968"/>
            <a:ext cx="2606040" cy="2606040"/>
          </a:xfrm>
          <a:prstGeom prst="ellipse">
            <a:avLst/>
          </a:prstGeom>
          <a:solidFill>
            <a:srgbClr val="EAF7ED"/>
          </a:solidFill>
          <a:ln w="38100">
            <a:solidFill>
              <a:srgbClr val="CFEED5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pic>
        <p:nvPicPr>
          <p:cNvPr id="13" name="Image 2" descr="/mnt/data/a_wide_bright_modern_warehouse_packing_workspace.png">    </p:cNvPr>
          <p:cNvPicPr>
            <a:picLocks noChangeAspect="1"/>
          </p:cNvPicPr>
          <p:nvPr/>
        </p:nvPicPr>
        <p:blipFill>
          <a:blip r:embed="rId3"/>
          <a:srcRect l="7305" r="7305" t="0" b="0"/>
          <a:stretch/>
        </p:blipFill>
        <p:spPr>
          <a:xfrm>
            <a:off x="5102352" y="2267712"/>
            <a:ext cx="2011680" cy="132588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5102352" y="3383280"/>
            <a:ext cx="2011680" cy="210312"/>
          </a:xfrm>
          <a:prstGeom prst="rect">
            <a:avLst/>
          </a:prstGeom>
          <a:solidFill>
            <a:srgbClr val="EAF7ED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5010912" y="3675888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02A5C"/>
                </a:solidFill>
              </a:rPr>
              <a:t>MAS AUTONOMIA</a:t>
            </a:r>
            <a:endParaRPr lang="en-US" sz="1550" dirty="0"/>
          </a:p>
        </p:txBody>
      </p:sp>
      <p:sp>
        <p:nvSpPr>
          <p:cNvPr id="16" name="Text 11"/>
          <p:cNvSpPr/>
          <p:nvPr/>
        </p:nvSpPr>
        <p:spPr>
          <a:xfrm>
            <a:off x="5010912" y="3968496"/>
            <a:ext cx="2176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40" dirty="0">
                <a:solidFill>
                  <a:srgbClr val="002A5C"/>
                </a:solidFill>
              </a:rPr>
              <a:t>participacion real</a:t>
            </a:r>
            <a:endParaRPr lang="en-US" sz="1240" dirty="0"/>
          </a:p>
          <a:p>
            <a:pPr algn="ctr" indent="0" marL="0">
              <a:buNone/>
            </a:pPr>
            <a:r>
              <a:rPr lang="en-US" sz="1240" dirty="0">
                <a:solidFill>
                  <a:srgbClr val="002A5C"/>
                </a:solidFill>
              </a:rPr>
              <a:t>en el empleo</a:t>
            </a:r>
            <a:endParaRPr lang="en-US" sz="1240" dirty="0"/>
          </a:p>
        </p:txBody>
      </p:sp>
      <p:sp>
        <p:nvSpPr>
          <p:cNvPr id="17" name="Shape 12"/>
          <p:cNvSpPr/>
          <p:nvPr/>
        </p:nvSpPr>
        <p:spPr>
          <a:xfrm>
            <a:off x="731520" y="1691640"/>
            <a:ext cx="2788920" cy="1417320"/>
          </a:xfrm>
          <a:prstGeom prst="roundRect">
            <a:avLst>
              <a:gd name="adj" fmla="val 9677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731520" y="1691640"/>
            <a:ext cx="2788920" cy="329184"/>
          </a:xfrm>
          <a:prstGeom prst="roundRect">
            <a:avLst>
              <a:gd name="adj" fmla="val 41667"/>
            </a:avLst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868680" y="1783080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Para la persona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1005840" y="2221992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Mayor participacion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Mas confianza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Desarrollo de competencias</a:t>
            </a:r>
            <a:endParaRPr lang="en-US" sz="1140" dirty="0"/>
          </a:p>
        </p:txBody>
      </p:sp>
      <p:sp>
        <p:nvSpPr>
          <p:cNvPr id="21" name="Shape 16"/>
          <p:cNvSpPr/>
          <p:nvPr/>
        </p:nvSpPr>
        <p:spPr>
          <a:xfrm>
            <a:off x="8641080" y="1691640"/>
            <a:ext cx="2788920" cy="1417320"/>
          </a:xfrm>
          <a:prstGeom prst="roundRect">
            <a:avLst>
              <a:gd name="adj" fmla="val 9677"/>
            </a:avLst>
          </a:prstGeom>
          <a:solidFill>
            <a:srgbClr val="EAF7ED"/>
          </a:solidFill>
          <a:ln w="12700">
            <a:solidFill>
              <a:srgbClr val="EAF7ED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641080" y="1691640"/>
            <a:ext cx="2788920" cy="329184"/>
          </a:xfrm>
          <a:prstGeom prst="roundRect">
            <a:avLst>
              <a:gd name="adj" fmla="val 41667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8778240" y="1783080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Para la empresa</a:t>
            </a:r>
            <a:endParaRPr lang="en-US" sz="1250" dirty="0"/>
          </a:p>
        </p:txBody>
      </p:sp>
      <p:sp>
        <p:nvSpPr>
          <p:cNvPr id="24" name="Text 19"/>
          <p:cNvSpPr/>
          <p:nvPr/>
        </p:nvSpPr>
        <p:spPr>
          <a:xfrm>
            <a:off x="8915400" y="2221992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Equipos diversos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Mejor clima laboral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Cumplimiento normativo</a:t>
            </a:r>
            <a:endParaRPr lang="en-US" sz="1140" dirty="0"/>
          </a:p>
        </p:txBody>
      </p:sp>
      <p:sp>
        <p:nvSpPr>
          <p:cNvPr id="25" name="Shape 20"/>
          <p:cNvSpPr/>
          <p:nvPr/>
        </p:nvSpPr>
        <p:spPr>
          <a:xfrm>
            <a:off x="731520" y="4041648"/>
            <a:ext cx="2788920" cy="1417320"/>
          </a:xfrm>
          <a:prstGeom prst="roundRect">
            <a:avLst>
              <a:gd name="adj" fmla="val 9677"/>
            </a:avLst>
          </a:prstGeom>
          <a:solidFill>
            <a:srgbClr val="FFF3E1"/>
          </a:solidFill>
          <a:ln w="12700">
            <a:solidFill>
              <a:srgbClr val="FFF3E1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731520" y="4041648"/>
            <a:ext cx="2788920" cy="329184"/>
          </a:xfrm>
          <a:prstGeom prst="roundRect">
            <a:avLst>
              <a:gd name="adj" fmla="val 41667"/>
            </a:avLst>
          </a:prstGeom>
          <a:solidFill>
            <a:srgbClr val="F5A623"/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868680" y="413308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Para el equipo</a:t>
            </a:r>
            <a:endParaRPr lang="en-US" sz="1250" dirty="0"/>
          </a:p>
        </p:txBody>
      </p:sp>
      <p:sp>
        <p:nvSpPr>
          <p:cNvPr id="28" name="Text 23"/>
          <p:cNvSpPr/>
          <p:nvPr/>
        </p:nvSpPr>
        <p:spPr>
          <a:xfrm>
            <a:off x="1005840" y="457200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Mejor comunicacion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Colaboracion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Cultura de respeto</a:t>
            </a:r>
            <a:endParaRPr lang="en-US" sz="1140" dirty="0"/>
          </a:p>
        </p:txBody>
      </p:sp>
      <p:sp>
        <p:nvSpPr>
          <p:cNvPr id="29" name="Shape 24"/>
          <p:cNvSpPr/>
          <p:nvPr/>
        </p:nvSpPr>
        <p:spPr>
          <a:xfrm>
            <a:off x="8641080" y="4041648"/>
            <a:ext cx="2788920" cy="1417320"/>
          </a:xfrm>
          <a:prstGeom prst="roundRect">
            <a:avLst>
              <a:gd name="adj" fmla="val 9677"/>
            </a:avLst>
          </a:prstGeom>
          <a:solidFill>
            <a:srgbClr val="F2EDFF"/>
          </a:solidFill>
          <a:ln w="12700">
            <a:solidFill>
              <a:srgbClr val="F2EDFF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30" name="Shape 25"/>
          <p:cNvSpPr/>
          <p:nvPr/>
        </p:nvSpPr>
        <p:spPr>
          <a:xfrm>
            <a:off x="8641080" y="4041648"/>
            <a:ext cx="2788920" cy="329184"/>
          </a:xfrm>
          <a:prstGeom prst="roundRect">
            <a:avLst>
              <a:gd name="adj" fmla="val 41667"/>
            </a:avLst>
          </a:prstGeom>
          <a:solidFill>
            <a:srgbClr val="7E57C2"/>
          </a:solidFill>
          <a:ln w="12700">
            <a:solidFill>
              <a:srgbClr val="7E57C2">
                <a:alpha val="0"/>
              </a:srgbClr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8778240" y="413308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Para la sociedad</a:t>
            </a:r>
            <a:endParaRPr lang="en-US" sz="1250" dirty="0"/>
          </a:p>
        </p:txBody>
      </p:sp>
      <p:sp>
        <p:nvSpPr>
          <p:cNvPr id="32" name="Text 27"/>
          <p:cNvSpPr/>
          <p:nvPr/>
        </p:nvSpPr>
        <p:spPr>
          <a:xfrm>
            <a:off x="8915400" y="457200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Igualdad de oportunidades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Comunidades inclusivas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Talento aprovechado</a:t>
            </a:r>
            <a:endParaRPr lang="en-US" sz="1140" dirty="0"/>
          </a:p>
        </p:txBody>
      </p:sp>
      <p:sp>
        <p:nvSpPr>
          <p:cNvPr id="33" name="Shape 28"/>
          <p:cNvSpPr/>
          <p:nvPr/>
        </p:nvSpPr>
        <p:spPr>
          <a:xfrm>
            <a:off x="4041648" y="5102352"/>
            <a:ext cx="4114800" cy="960120"/>
          </a:xfrm>
          <a:prstGeom prst="roundRect">
            <a:avLst>
              <a:gd name="adj" fmla="val 14286"/>
            </a:avLst>
          </a:prstGeom>
          <a:solidFill>
            <a:srgbClr val="FFF0F6"/>
          </a:solidFill>
          <a:ln w="12700">
            <a:solidFill>
              <a:srgbClr val="FFF0F6">
                <a:alpha val="0"/>
              </a:srgbClr>
            </a:solidFill>
            <a:prstDash val="solid"/>
          </a:ln>
          <a:effectLst>
            <a:outerShdw sx="100000" sy="100000" kx="0" ky="0" algn="bl" rotWithShape="0" blurRad="16510" dist="12700" dir="2700000">
              <a:srgbClr val="000000">
                <a:alpha val="8000"/>
              </a:srgbClr>
            </a:outerShdw>
          </a:effectLst>
        </p:spPr>
      </p:sp>
      <p:sp>
        <p:nvSpPr>
          <p:cNvPr id="34" name="Shape 29"/>
          <p:cNvSpPr/>
          <p:nvPr/>
        </p:nvSpPr>
        <p:spPr>
          <a:xfrm>
            <a:off x="4041648" y="5102352"/>
            <a:ext cx="4114800" cy="329184"/>
          </a:xfrm>
          <a:prstGeom prst="roundRect">
            <a:avLst>
              <a:gd name="adj" fmla="val 41667"/>
            </a:avLst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4178808" y="5193792"/>
            <a:ext cx="38404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Para todas las personas</a:t>
            </a:r>
            <a:endParaRPr lang="en-US" sz="1250" dirty="0"/>
          </a:p>
        </p:txBody>
      </p:sp>
      <p:sp>
        <p:nvSpPr>
          <p:cNvPr id="36" name="Text 31"/>
          <p:cNvSpPr/>
          <p:nvPr/>
        </p:nvSpPr>
        <p:spPr>
          <a:xfrm>
            <a:off x="4315968" y="563270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Menos barreras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Mas oportunidades
</a:t>
            </a:r>
            <a:pPr indent="0" marL="0">
              <a:buNone/>
            </a:pPr>
            <a:r>
              <a:rPr lang="en-US" sz="1140" dirty="0">
                <a:solidFill>
                  <a:srgbClr val="002A5C"/>
                </a:solidFill>
              </a:rPr>
              <a:t>• Futuro mas inclusivo</a:t>
            </a:r>
            <a:endParaRPr lang="en-US" sz="1140" dirty="0"/>
          </a:p>
        </p:txBody>
      </p:sp>
      <p:sp>
        <p:nvSpPr>
          <p:cNvPr id="37" name="Shape 32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38" name="Text 33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39" name="Text 34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10/13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11. EVALUACION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Comprobar si el ajuste funciona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868680" y="1828800"/>
            <a:ext cx="2423160" cy="1965960"/>
          </a:xfrm>
          <a:prstGeom prst="roundRect">
            <a:avLst>
              <a:gd name="adj" fmla="val 7442"/>
            </a:avLst>
          </a:prstGeom>
          <a:solidFill>
            <a:srgbClr val="EAF7ED"/>
          </a:solidFill>
          <a:ln w="12700">
            <a:solidFill>
              <a:srgbClr val="EAF7ED">
                <a:alpha val="0"/>
              </a:srgbClr>
            </a:solidFill>
            <a:prstDash val="solid"/>
          </a:ln>
          <a:effectLst>
            <a:outerShdw sx="100000" sy="100000" kx="0" ky="0" algn="bl" rotWithShape="0" blurRad="15240" dist="12700" dir="2700000">
              <a:srgbClr val="000000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1719072" y="2057400"/>
            <a:ext cx="749808" cy="749808"/>
          </a:xfrm>
          <a:prstGeom prst="ellipse">
            <a:avLst/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719072" y="2185416"/>
            <a:ext cx="7498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✓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069848" y="294436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FUNCIONA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097280" y="3273552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596574"/>
                </a:solidFill>
              </a:rPr>
              <a:t>Mantener y naturalizar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3657600" y="1828800"/>
            <a:ext cx="2423160" cy="1965960"/>
          </a:xfrm>
          <a:prstGeom prst="roundRect">
            <a:avLst>
              <a:gd name="adj" fmla="val 7442"/>
            </a:avLst>
          </a:prstGeom>
          <a:solidFill>
            <a:srgbClr val="FFF3E1"/>
          </a:solidFill>
          <a:ln w="12700">
            <a:solidFill>
              <a:srgbClr val="FFF3E1">
                <a:alpha val="0"/>
              </a:srgbClr>
            </a:solidFill>
            <a:prstDash val="solid"/>
          </a:ln>
          <a:effectLst>
            <a:outerShdw sx="100000" sy="100000" kx="0" ky="0" algn="bl" rotWithShape="0" blurRad="15240" dist="12700" dir="2700000">
              <a:srgbClr val="000000">
                <a:alpha val="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507992" y="2057400"/>
            <a:ext cx="749808" cy="74980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507992" y="2185416"/>
            <a:ext cx="7498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!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3858768" y="294436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REQUIERE AJUSTES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3886200" y="3273552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596574"/>
                </a:solidFill>
              </a:rPr>
              <a:t>Modificar intensidad o formato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6446520" y="1828800"/>
            <a:ext cx="2423160" cy="1965960"/>
          </a:xfrm>
          <a:prstGeom prst="roundRect">
            <a:avLst>
              <a:gd name="adj" fmla="val 7442"/>
            </a:avLst>
          </a:prstGeom>
          <a:solidFill>
            <a:srgbClr val="FFF0F6"/>
          </a:solidFill>
          <a:ln w="12700">
            <a:solidFill>
              <a:srgbClr val="FFF0F6">
                <a:alpha val="0"/>
              </a:srgbClr>
            </a:solidFill>
            <a:prstDash val="solid"/>
          </a:ln>
          <a:effectLst>
            <a:outerShdw sx="100000" sy="100000" kx="0" ky="0" algn="bl" rotWithShape="0" blurRad="15240" dist="12700" dir="2700000">
              <a:srgbClr val="000000">
                <a:alpha val="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296912" y="2057400"/>
            <a:ext cx="749808" cy="749808"/>
          </a:xfrm>
          <a:prstGeom prst="ellipse">
            <a:avLst/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296912" y="2185416"/>
            <a:ext cx="7498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×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6647688" y="294436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NO FUNCIONA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6675120" y="3273552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596574"/>
                </a:solidFill>
              </a:rPr>
              <a:t>Volver a analizar la barrera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9235440" y="1828800"/>
            <a:ext cx="2423160" cy="1965960"/>
          </a:xfrm>
          <a:prstGeom prst="roundRect">
            <a:avLst>
              <a:gd name="adj" fmla="val 7442"/>
            </a:avLst>
          </a:prstGeom>
          <a:solidFill>
            <a:srgbClr val="F2EDFF"/>
          </a:solidFill>
          <a:ln w="12700">
            <a:solidFill>
              <a:srgbClr val="F2EDFF">
                <a:alpha val="0"/>
              </a:srgbClr>
            </a:solidFill>
            <a:prstDash val="solid"/>
          </a:ln>
          <a:effectLst>
            <a:outerShdw sx="100000" sy="100000" kx="0" ky="0" algn="bl" rotWithShape="0" blurRad="15240" dist="12700" dir="2700000">
              <a:srgbClr val="000000">
                <a:alpha val="8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10085832" y="2057400"/>
            <a:ext cx="749808" cy="749808"/>
          </a:xfrm>
          <a:prstGeom prst="ellipse">
            <a:avLst/>
          </a:prstGeom>
          <a:solidFill>
            <a:srgbClr val="7E57C2"/>
          </a:solidFill>
          <a:ln w="12700">
            <a:solidFill>
              <a:srgbClr val="7E57C2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0085832" y="2185416"/>
            <a:ext cx="7498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↻</a:t>
            </a:r>
            <a:endParaRPr lang="en-US" sz="1700" dirty="0"/>
          </a:p>
        </p:txBody>
      </p:sp>
      <p:sp>
        <p:nvSpPr>
          <p:cNvPr id="25" name="Text 21"/>
          <p:cNvSpPr/>
          <p:nvPr/>
        </p:nvSpPr>
        <p:spPr>
          <a:xfrm>
            <a:off x="9436608" y="294436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2A5C"/>
                </a:solidFill>
              </a:rPr>
              <a:t>REVISAR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9464040" y="3273552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596574"/>
                </a:solidFill>
              </a:rPr>
              <a:t>Seguimiento periodico</a:t>
            </a:r>
            <a:endParaRPr lang="en-US" sz="1150" dirty="0"/>
          </a:p>
        </p:txBody>
      </p:sp>
      <p:sp>
        <p:nvSpPr>
          <p:cNvPr id="27" name="Text 23"/>
          <p:cNvSpPr/>
          <p:nvPr/>
        </p:nvSpPr>
        <p:spPr>
          <a:xfrm>
            <a:off x="822960" y="440740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2A5C"/>
                </a:solidFill>
              </a:rPr>
              <a:t>Indicadores practicos</a:t>
            </a:r>
            <a:endParaRPr lang="en-US" sz="1900" dirty="0"/>
          </a:p>
        </p:txBody>
      </p:sp>
      <p:sp>
        <p:nvSpPr>
          <p:cNvPr id="28" name="Shape 24"/>
          <p:cNvSpPr/>
          <p:nvPr/>
        </p:nvSpPr>
        <p:spPr>
          <a:xfrm>
            <a:off x="1097280" y="4956048"/>
            <a:ext cx="1572768" cy="475488"/>
          </a:xfrm>
          <a:prstGeom prst="roundRect">
            <a:avLst>
              <a:gd name="adj" fmla="val 30769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1097280" y="5102352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2A5C"/>
                </a:solidFill>
              </a:rPr>
              <a:t>Desempeno</a:t>
            </a:r>
            <a:endParaRPr lang="en-US" sz="1250" dirty="0"/>
          </a:p>
        </p:txBody>
      </p:sp>
      <p:sp>
        <p:nvSpPr>
          <p:cNvPr id="30" name="Shape 26"/>
          <p:cNvSpPr/>
          <p:nvPr/>
        </p:nvSpPr>
        <p:spPr>
          <a:xfrm>
            <a:off x="3063240" y="4956048"/>
            <a:ext cx="1572768" cy="475488"/>
          </a:xfrm>
          <a:prstGeom prst="roundRect">
            <a:avLst>
              <a:gd name="adj" fmla="val 30769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3063240" y="5102352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2A5C"/>
                </a:solidFill>
              </a:rPr>
              <a:t>Satisfaccion</a:t>
            </a:r>
            <a:endParaRPr lang="en-US" sz="1250" dirty="0"/>
          </a:p>
        </p:txBody>
      </p:sp>
      <p:sp>
        <p:nvSpPr>
          <p:cNvPr id="32" name="Shape 28"/>
          <p:cNvSpPr/>
          <p:nvPr/>
        </p:nvSpPr>
        <p:spPr>
          <a:xfrm>
            <a:off x="5029200" y="4956048"/>
            <a:ext cx="1572768" cy="475488"/>
          </a:xfrm>
          <a:prstGeom prst="roundRect">
            <a:avLst>
              <a:gd name="adj" fmla="val 30769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5029200" y="5102352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2A5C"/>
                </a:solidFill>
              </a:rPr>
              <a:t>Estabilidad</a:t>
            </a:r>
            <a:endParaRPr lang="en-US" sz="1250" dirty="0"/>
          </a:p>
        </p:txBody>
      </p:sp>
      <p:sp>
        <p:nvSpPr>
          <p:cNvPr id="34" name="Shape 30"/>
          <p:cNvSpPr/>
          <p:nvPr/>
        </p:nvSpPr>
        <p:spPr>
          <a:xfrm>
            <a:off x="6995160" y="4956048"/>
            <a:ext cx="1572768" cy="475488"/>
          </a:xfrm>
          <a:prstGeom prst="roundRect">
            <a:avLst>
              <a:gd name="adj" fmla="val 30769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6995160" y="5102352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2A5C"/>
                </a:solidFill>
              </a:rPr>
              <a:t>Autonomia</a:t>
            </a:r>
            <a:endParaRPr lang="en-US" sz="1250" dirty="0"/>
          </a:p>
        </p:txBody>
      </p:sp>
      <p:sp>
        <p:nvSpPr>
          <p:cNvPr id="36" name="Shape 32"/>
          <p:cNvSpPr/>
          <p:nvPr/>
        </p:nvSpPr>
        <p:spPr>
          <a:xfrm>
            <a:off x="8961120" y="4956048"/>
            <a:ext cx="1572768" cy="475488"/>
          </a:xfrm>
          <a:prstGeom prst="roundRect">
            <a:avLst>
              <a:gd name="adj" fmla="val 30769"/>
            </a:avLst>
          </a:prstGeom>
          <a:solidFill>
            <a:srgbClr val="EAF4FF"/>
          </a:solidFill>
          <a:ln w="12700">
            <a:solidFill>
              <a:srgbClr val="EAF4FF">
                <a:alpha val="0"/>
              </a:srgbClr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8961120" y="5102352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2A5C"/>
                </a:solidFill>
              </a:rPr>
              <a:t>Participacion</a:t>
            </a:r>
            <a:endParaRPr lang="en-US" sz="1250" dirty="0"/>
          </a:p>
        </p:txBody>
      </p:sp>
      <p:sp>
        <p:nvSpPr>
          <p:cNvPr id="38" name="Shape 34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40" name="Text 36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11/13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diseño_final_v2/assets/APSA_original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268" y="201168"/>
            <a:ext cx="517368" cy="749808"/>
          </a:xfrm>
          <a:prstGeom prst="rect">
            <a:avLst/>
          </a:prstGeom>
        </p:spPr>
      </p:pic>
      <p:pic>
        <p:nvPicPr>
          <p:cNvPr id="3" name="Image 1" descr="/mnt/data/rediseño_final_v2/assets/UMH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772" y="182880"/>
            <a:ext cx="861840" cy="8686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194560" y="22860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0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12. IDEAS CLAVE</a:t>
            </a:r>
            <a:endParaRPr lang="en-US" sz="1450" dirty="0"/>
          </a:p>
        </p:txBody>
      </p:sp>
      <p:sp>
        <p:nvSpPr>
          <p:cNvPr id="5" name="Shape 1"/>
          <p:cNvSpPr/>
          <p:nvPr/>
        </p:nvSpPr>
        <p:spPr>
          <a:xfrm>
            <a:off x="5212080" y="566928"/>
            <a:ext cx="1783080" cy="68580"/>
          </a:xfrm>
          <a:prstGeom prst="roundRect">
            <a:avLst>
              <a:gd name="adj" fmla="val 40000"/>
            </a:avLst>
          </a:prstGeom>
          <a:solidFill>
            <a:srgbClr val="33A852"/>
          </a:solidFill>
          <a:ln w="12700">
            <a:solidFill>
              <a:srgbClr val="33A852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143000" y="1005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2A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Cinco aprendizajes de la practica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1005840" y="1600200"/>
            <a:ext cx="384048" cy="38404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05840" y="1691640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1</a:t>
            </a:r>
            <a:endParaRPr lang="en-US" sz="950" dirty="0"/>
          </a:p>
        </p:txBody>
      </p:sp>
      <p:sp>
        <p:nvSpPr>
          <p:cNvPr id="9" name="Text 5"/>
          <p:cNvSpPr/>
          <p:nvPr/>
        </p:nvSpPr>
        <p:spPr>
          <a:xfrm>
            <a:off x="1572768" y="166420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002A5C"/>
                </a:solidFill>
              </a:rPr>
              <a:t>Los ajustes razonables hacen posible el talento.</a:t>
            </a:r>
            <a:endParaRPr lang="en-US" sz="1650" dirty="0"/>
          </a:p>
        </p:txBody>
      </p:sp>
      <p:sp>
        <p:nvSpPr>
          <p:cNvPr id="10" name="Shape 6"/>
          <p:cNvSpPr/>
          <p:nvPr/>
        </p:nvSpPr>
        <p:spPr>
          <a:xfrm>
            <a:off x="1005840" y="2313432"/>
            <a:ext cx="384048" cy="38404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1005840" y="240487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2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1572768" y="2377440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002A5C"/>
                </a:solidFill>
              </a:rPr>
              <a:t>Cada persona necesita apoyos diferentes.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1005840" y="3026664"/>
            <a:ext cx="384048" cy="38404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05840" y="3118104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3</a:t>
            </a:r>
            <a:endParaRPr lang="en-US" sz="950" dirty="0"/>
          </a:p>
        </p:txBody>
      </p:sp>
      <p:sp>
        <p:nvSpPr>
          <p:cNvPr id="15" name="Text 11"/>
          <p:cNvSpPr/>
          <p:nvPr/>
        </p:nvSpPr>
        <p:spPr>
          <a:xfrm>
            <a:off x="1572768" y="309067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002A5C"/>
                </a:solidFill>
              </a:rPr>
              <a:t>La simplicidad es una gran aliada.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1005840" y="3739896"/>
            <a:ext cx="384048" cy="38404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05840" y="3831336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4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1572768" y="3803904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002A5C"/>
                </a:solidFill>
              </a:rPr>
              <a:t>La participacion de todos es imprescindible.</a:t>
            </a:r>
            <a:endParaRPr lang="en-US" sz="1650" dirty="0"/>
          </a:p>
        </p:txBody>
      </p:sp>
      <p:sp>
        <p:nvSpPr>
          <p:cNvPr id="19" name="Shape 15"/>
          <p:cNvSpPr/>
          <p:nvPr/>
        </p:nvSpPr>
        <p:spPr>
          <a:xfrm>
            <a:off x="1005840" y="4453128"/>
            <a:ext cx="384048" cy="384048"/>
          </a:xfrm>
          <a:prstGeom prst="ellipse">
            <a:avLst/>
          </a:prstGeom>
          <a:solidFill>
            <a:srgbClr val="0072CE"/>
          </a:solidFill>
          <a:ln w="12700">
            <a:solidFill>
              <a:srgbClr val="0072CE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005840" y="4544568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5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1572768" y="4517136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002A5C"/>
                </a:solidFill>
              </a:rPr>
              <a:t>La inclusion se construye con experiencias reales.</a:t>
            </a:r>
            <a:endParaRPr lang="en-US" sz="1650" dirty="0"/>
          </a:p>
        </p:txBody>
      </p:sp>
      <p:sp>
        <p:nvSpPr>
          <p:cNvPr id="22" name="Shape 18"/>
          <p:cNvSpPr/>
          <p:nvPr/>
        </p:nvSpPr>
        <p:spPr>
          <a:xfrm>
            <a:off x="8503920" y="1847088"/>
            <a:ext cx="2514600" cy="2560320"/>
          </a:xfrm>
          <a:prstGeom prst="roundRect">
            <a:avLst>
              <a:gd name="adj" fmla="val 7273"/>
            </a:avLst>
          </a:prstGeom>
          <a:solidFill>
            <a:srgbClr val="FFF0F6"/>
          </a:solidFill>
          <a:ln w="12700">
            <a:solidFill>
              <a:srgbClr val="FFF0F6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732520" y="2395728"/>
            <a:ext cx="20574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i="1" dirty="0">
                <a:solidFill>
                  <a:srgbClr val="002A5C"/>
                </a:solidFill>
              </a:rPr>
              <a:t>“Un buen ajuste no hace el trabajo mas pequeno.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i="1" dirty="0">
                <a:solidFill>
                  <a:srgbClr val="002A5C"/>
                </a:solidFill>
              </a:rPr>
              <a:t>Hace la oportunidad mas accesible.”</a:t>
            </a:r>
            <a:endParaRPr lang="en-US" sz="1700" dirty="0"/>
          </a:p>
        </p:txBody>
      </p:sp>
      <p:sp>
        <p:nvSpPr>
          <p:cNvPr id="24" name="Shape 20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26" name="Text 22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12/13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modern_office_kitchen_meeting_room_scene.png">    </p:cNvPr>
          <p:cNvPicPr>
            <a:picLocks noChangeAspect="1"/>
          </p:cNvPicPr>
          <p:nvPr/>
        </p:nvPicPr>
        <p:blipFill>
          <a:blip r:embed="rId1"/>
          <a:srcRect l="23436" r="23436" t="0" b="0"/>
          <a:stretch/>
        </p:blipFill>
        <p:spPr>
          <a:xfrm>
            <a:off x="5715000" y="0"/>
            <a:ext cx="6473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0" y="0"/>
            <a:ext cx="6473952" cy="6858000"/>
          </a:xfrm>
          <a:prstGeom prst="rect">
            <a:avLst/>
          </a:prstGeom>
          <a:solidFill>
            <a:srgbClr val="002A5C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1" descr="/mnt/data/rediseño_final_v2/assets/APSA_original_cl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65" y="292608"/>
            <a:ext cx="599389" cy="868680"/>
          </a:xfrm>
          <a:prstGeom prst="rect">
            <a:avLst/>
          </a:prstGeom>
        </p:spPr>
      </p:pic>
      <p:pic>
        <p:nvPicPr>
          <p:cNvPr id="5" name="Image 2" descr="/mnt/data/rediseño_final_v2/assets/UMH_original_cle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9060" y="274320"/>
            <a:ext cx="861840" cy="86868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49808" y="196596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02A5C"/>
                </a:solidFill>
              </a:rPr>
              <a:t>GRACIAS</a:t>
            </a:r>
            <a:endParaRPr lang="en-US" sz="4000" dirty="0"/>
          </a:p>
        </p:txBody>
      </p:sp>
      <p:sp>
        <p:nvSpPr>
          <p:cNvPr id="7" name="Shape 2"/>
          <p:cNvSpPr/>
          <p:nvPr/>
        </p:nvSpPr>
        <p:spPr>
          <a:xfrm>
            <a:off x="777240" y="2697480"/>
            <a:ext cx="1965960" cy="73152"/>
          </a:xfrm>
          <a:prstGeom prst="roundRect">
            <a:avLst>
              <a:gd name="adj" fmla="val 37500"/>
            </a:avLst>
          </a:prstGeom>
          <a:solidFill>
            <a:srgbClr val="FF2C83"/>
          </a:solidFill>
          <a:ln w="12700">
            <a:solidFill>
              <a:srgbClr val="FF2C83">
                <a:alpha val="0"/>
              </a:srgbClr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777240" y="32461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2A5C"/>
                </a:solidFill>
              </a:rPr>
              <a:t>Fernando Romero Flores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77240" y="3611880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002A5C"/>
                </a:solidFill>
              </a:rPr>
              <a:t>Director de Formacion y Empleo de APSA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777240" y="434340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i="1" dirty="0">
                <a:solidFill>
                  <a:srgbClr val="002A5C"/>
                </a:solidFill>
              </a:rPr>
              <a:t>Personas. Oportunidades. Empleo.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777240" y="516636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3A852"/>
                </a:solidFill>
              </a:rPr>
              <a:t>Preguntas y conversacion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002A5C"/>
          </a:solidFill>
          <a:ln w="12700">
            <a:solidFill>
              <a:srgbClr val="002A5C">
                <a:alpha val="0"/>
              </a:srgbClr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384048" y="6592824"/>
            <a:ext cx="8869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</a:rPr>
              <a:t>Experiencias practicas sobre ajustes razonables en el trabajo de PCDID · Fernando Romero Flores · APSA</a:t>
            </a:r>
            <a:endParaRPr lang="en-US" sz="680" dirty="0"/>
          </a:p>
        </p:txBody>
      </p:sp>
      <p:sp>
        <p:nvSpPr>
          <p:cNvPr id="14" name="Text 9"/>
          <p:cNvSpPr/>
          <p:nvPr/>
        </p:nvSpPr>
        <p:spPr>
          <a:xfrm>
            <a:off x="11301984" y="6592824"/>
            <a:ext cx="56692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13/13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APSA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Experiencias practicas sobre ajustes razonables en el trabajo de PCDID</dc:title>
  <dc:subject>Ajustes razonables en el trabajo de PCDID</dc:subject>
  <dc:creator>APSA / UMH</dc:creator>
  <cp:lastModifiedBy>APSA / UMH</cp:lastModifiedBy>
  <cp:revision>1</cp:revision>
  <dcterms:created xsi:type="dcterms:W3CDTF">2026-09-08T13:54:29Z</dcterms:created>
  <dcterms:modified xsi:type="dcterms:W3CDTF">2026-09-08T13:54:29Z</dcterms:modified>
</cp:coreProperties>
</file>