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48" r:id="rId4"/>
  </p:sldMasterIdLst>
  <p:notesMasterIdLst>
    <p:notesMasterId r:id="rId27"/>
  </p:notesMasterIdLst>
  <p:handoutMasterIdLst>
    <p:handoutMasterId r:id="rId28"/>
  </p:handoutMasterIdLst>
  <p:sldIdLst>
    <p:sldId id="256" r:id="rId5"/>
    <p:sldId id="269" r:id="rId6"/>
    <p:sldId id="270" r:id="rId7"/>
    <p:sldId id="292" r:id="rId8"/>
    <p:sldId id="271" r:id="rId9"/>
    <p:sldId id="272" r:id="rId10"/>
    <p:sldId id="273" r:id="rId11"/>
    <p:sldId id="276" r:id="rId12"/>
    <p:sldId id="277" r:id="rId13"/>
    <p:sldId id="278" r:id="rId14"/>
    <p:sldId id="282" r:id="rId15"/>
    <p:sldId id="284" r:id="rId16"/>
    <p:sldId id="285" r:id="rId17"/>
    <p:sldId id="280" r:id="rId18"/>
    <p:sldId id="290" r:id="rId19"/>
    <p:sldId id="291" r:id="rId20"/>
    <p:sldId id="295" r:id="rId21"/>
    <p:sldId id="296" r:id="rId22"/>
    <p:sldId id="297" r:id="rId23"/>
    <p:sldId id="298" r:id="rId24"/>
    <p:sldId id="299" r:id="rId25"/>
    <p:sldId id="267" r:id="rId26"/>
  </p:sldIdLst>
  <p:sldSz cx="12192000" cy="6858000"/>
  <p:notesSz cx="6858000" cy="9144000"/>
  <p:defaultTextStyle>
    <a:defPPr rtl="0"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8A6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1" autoAdjust="0"/>
    <p:restoredTop sz="94641" autoAdjust="0"/>
  </p:normalViewPr>
  <p:slideViewPr>
    <p:cSldViewPr snapToGrid="0">
      <p:cViewPr varScale="1">
        <p:scale>
          <a:sx n="84" d="100"/>
          <a:sy n="84" d="100"/>
        </p:scale>
        <p:origin x="120" y="6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8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402F1CD6-83D7-4AFB-B44E-9B783AF7FDF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EBFA468-76A1-4AFF-8A25-EDF86E61ACE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78520-E9AB-4B1A-9B49-E67C72256C29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F85C005-4ADD-42E5-B8DF-CB4478D3CC8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3A2E970-8FFB-4C05-AA67-65B70B39BD2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5C2AA7-279B-4C56-AF4B-F60E713A5A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11079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noProof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46881C-69AF-4E68-B910-A30DC57EEF83}" type="datetimeFigureOut">
              <a:rPr lang="es-ES" noProof="0" smtClean="0"/>
              <a:t>11/09/2026</a:t>
            </a:fld>
            <a:endParaRPr lang="es-ES" noProof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noProof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 dirty="0"/>
              <a:t>Editar estilos de texto del patrón</a:t>
            </a:r>
          </a:p>
          <a:p>
            <a:pPr lvl="1"/>
            <a:r>
              <a:rPr lang="es-ES" noProof="0" dirty="0"/>
              <a:t>Segundo nivel</a:t>
            </a:r>
          </a:p>
          <a:p>
            <a:pPr lvl="2"/>
            <a:r>
              <a:rPr lang="es-ES" noProof="0" dirty="0"/>
              <a:t>Tercer nivel</a:t>
            </a:r>
          </a:p>
          <a:p>
            <a:pPr lvl="3"/>
            <a:r>
              <a:rPr lang="es-ES" noProof="0" dirty="0"/>
              <a:t>Cuarto nivel</a:t>
            </a:r>
          </a:p>
          <a:p>
            <a:pPr lvl="4"/>
            <a:r>
              <a:rPr lang="es-ES" noProof="0" dirty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noProof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E2ED02-0BE9-46EA-BA63-E1EED13817D7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007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E2ED02-0BE9-46EA-BA63-E1EED13817D7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22088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E2ED02-0BE9-46EA-BA63-E1EED13817D7}" type="slidenum">
              <a:rPr lang="es-ES" smtClean="0"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0171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rtlCol="0" anchor="b"/>
          <a:lstStyle>
            <a:lvl1pPr>
              <a:defRPr sz="72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rtlCol="0"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es-ES" noProof="0"/>
              <a:t>Haga clic para modificar el estilo de subtítulo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50E83B3-2DF2-4C51-8E37-F0891FBF120C}" type="datetime1">
              <a:rPr lang="es-ES" noProof="0" smtClean="0"/>
              <a:t>11/09/2026</a:t>
            </a:fld>
            <a:endParaRPr lang="es-ES" noProof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02111984F565}" type="slidenum">
              <a:rPr lang="es-ES" noProof="0" smtClean="0"/>
              <a:t>‹Nº›</a:t>
            </a:fld>
            <a:endParaRPr lang="es-ES" noProof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280820C-E135-48C2-83AB-4A8E29380C8D}" type="datetime1">
              <a:rPr lang="es-ES" noProof="0" smtClean="0"/>
              <a:t>11/09/2026</a:t>
            </a:fld>
            <a:endParaRPr lang="es-ES" noProof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02111984F565}" type="slidenum">
              <a:rPr lang="es-ES" noProof="0" smtClean="0"/>
              <a:t>‹Nº›</a:t>
            </a:fld>
            <a:endParaRPr lang="es-ES" noProof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rtlCol="0" anchor="b"/>
          <a:lstStyle>
            <a:lvl1pPr algn="l">
              <a:defRPr sz="4000" b="0" cap="none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 hasCustomPrompt="1"/>
          </p:nvPr>
        </p:nvSpPr>
        <p:spPr>
          <a:xfrm>
            <a:off x="1154955" y="4777381"/>
            <a:ext cx="8825658" cy="860400"/>
          </a:xfrm>
        </p:spPr>
        <p:txBody>
          <a:bodyPr rtlCol="0"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0E4E08F-4E28-408F-ADA0-39396887AC06}" type="datetime1">
              <a:rPr lang="es-ES" noProof="0" smtClean="0"/>
              <a:t>11/09/2026</a:t>
            </a:fld>
            <a:endParaRPr lang="es-ES" noProof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02111984F565}" type="slidenum">
              <a:rPr lang="es-ES" noProof="0" smtClean="0"/>
              <a:t>‹Nº›</a:t>
            </a:fld>
            <a:endParaRPr lang="es-ES" noProof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 hasCustomPrompt="1"/>
          </p:nvPr>
        </p:nvSpPr>
        <p:spPr>
          <a:xfrm>
            <a:off x="1103312" y="2060575"/>
            <a:ext cx="4396339" cy="4195763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 hasCustomPrompt="1"/>
          </p:nvPr>
        </p:nvSpPr>
        <p:spPr>
          <a:xfrm>
            <a:off x="5654493" y="2056092"/>
            <a:ext cx="4396341" cy="4200245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D605A5A-DCAF-481E-BBF5-8C07CB5D8493}" type="datetime1">
              <a:rPr lang="es-ES" noProof="0" smtClean="0"/>
              <a:t>11/09/2026</a:t>
            </a:fld>
            <a:endParaRPr lang="es-ES" noProof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02111984F565}" type="slidenum">
              <a:rPr lang="es-ES" noProof="0" smtClean="0"/>
              <a:t>‹Nº›</a:t>
            </a:fld>
            <a:endParaRPr lang="es-ES" noProof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 hasCustomPrompt="1"/>
          </p:nvPr>
        </p:nvSpPr>
        <p:spPr>
          <a:xfrm>
            <a:off x="1103313" y="1905000"/>
            <a:ext cx="4396338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 hasCustomPrompt="1"/>
          </p:nvPr>
        </p:nvSpPr>
        <p:spPr>
          <a:xfrm>
            <a:off x="1103312" y="2514600"/>
            <a:ext cx="4396339" cy="3741738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5654495" y="1905000"/>
            <a:ext cx="4396339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 hasCustomPrompt="1"/>
          </p:nvPr>
        </p:nvSpPr>
        <p:spPr>
          <a:xfrm>
            <a:off x="5654495" y="2514600"/>
            <a:ext cx="4396339" cy="3741738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A5A8288-3577-4402-B328-FD4294D38999}" type="datetime1">
              <a:rPr lang="es-ES" noProof="0" smtClean="0"/>
              <a:t>11/09/2026</a:t>
            </a:fld>
            <a:endParaRPr lang="es-ES" noProof="0"/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02111984F565}" type="slidenum">
              <a:rPr lang="es-ES" noProof="0" smtClean="0"/>
              <a:t>‹Nº›</a:t>
            </a:fld>
            <a:endParaRPr lang="es-ES" noProof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7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BD7DEEB-AC70-4070-BF1B-ABC9B6FC04DF}" type="datetime1">
              <a:rPr lang="es-ES" noProof="0" smtClean="0"/>
              <a:t>11/09/2026</a:t>
            </a:fld>
            <a:endParaRPr lang="es-ES" noProof="0"/>
          </a:p>
        </p:txBody>
      </p:sp>
      <p:sp>
        <p:nvSpPr>
          <p:cNvPr id="5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02111984F565}" type="slidenum">
              <a:rPr lang="es-ES" noProof="0" smtClean="0"/>
              <a:t>‹Nº›</a:t>
            </a:fld>
            <a:endParaRPr lang="es-ES" noProof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015D6D5-B3C0-46E2-BD0D-E0FD25BADF10}" type="datetime1">
              <a:rPr lang="es-ES" noProof="0" smtClean="0"/>
              <a:t>11/09/2026</a:t>
            </a:fld>
            <a:endParaRPr lang="es-ES" noProof="0"/>
          </a:p>
        </p:txBody>
      </p:sp>
      <p:sp>
        <p:nvSpPr>
          <p:cNvPr id="5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02111984F565}" type="slidenum">
              <a:rPr lang="es-ES" noProof="0" smtClean="0"/>
              <a:t>‹Nº›</a:t>
            </a:fld>
            <a:endParaRPr lang="es-ES" noProof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rtlCol="0" anchor="b"/>
          <a:lstStyle>
            <a:lvl1pPr algn="l">
              <a:defRPr sz="2400" b="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 hasCustomPrompt="1"/>
          </p:nvPr>
        </p:nvSpPr>
        <p:spPr>
          <a:xfrm>
            <a:off x="4784616" y="1447800"/>
            <a:ext cx="5195997" cy="4572000"/>
          </a:xfrm>
        </p:spPr>
        <p:txBody>
          <a:bodyPr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154954" y="3129280"/>
            <a:ext cx="3401063" cy="2895599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7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B81006A-89A7-4F62-93D0-38C1C96445DC}" type="datetime1">
              <a:rPr lang="es-ES" noProof="0" smtClean="0"/>
              <a:t>11/09/2026</a:t>
            </a:fld>
            <a:endParaRPr lang="es-ES" noProof="0"/>
          </a:p>
        </p:txBody>
      </p:sp>
      <p:sp>
        <p:nvSpPr>
          <p:cNvPr id="5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02111984F565}" type="slidenum">
              <a:rPr lang="es-ES" noProof="0" smtClean="0"/>
              <a:t>‹Nº›</a:t>
            </a:fld>
            <a:endParaRPr lang="es-ES" noProof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rtlCol="0" anchor="b">
            <a:normAutofit/>
          </a:bodyPr>
          <a:lstStyle>
            <a:lvl1pPr algn="l">
              <a:defRPr sz="3600" b="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154954" y="3657600"/>
            <a:ext cx="5084979" cy="1371600"/>
          </a:xfrm>
        </p:spPr>
        <p:txBody>
          <a:bodyPr rtlCol="0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1F0BA48-95C2-4B97-AC2A-FFEF570A9561}" type="datetime1">
              <a:rPr lang="es-ES" noProof="0" smtClean="0"/>
              <a:t>11/09/2026</a:t>
            </a:fld>
            <a:endParaRPr lang="es-ES" noProof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02111984F565}" type="slidenum">
              <a:rPr lang="es-ES" noProof="0" smtClean="0"/>
              <a:t>‹Nº›</a:t>
            </a:fld>
            <a:endParaRPr lang="es-ES" noProof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rtlCol="0" anchor="b">
            <a:normAutofit/>
          </a:bodyPr>
          <a:lstStyle>
            <a:lvl1pPr algn="l">
              <a:defRPr sz="2400" b="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154956" y="5367325"/>
            <a:ext cx="8825656" cy="493712"/>
          </a:xfrm>
        </p:spPr>
        <p:txBody>
          <a:bodyPr rtlCol="0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886DD05-C942-401F-BA9D-1FF2ECF27C7A}" type="datetime1">
              <a:rPr lang="es-ES" noProof="0" smtClean="0"/>
              <a:t>11/09/2026</a:t>
            </a:fld>
            <a:endParaRPr lang="es-ES" noProof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02111984F565}" type="slidenum">
              <a:rPr lang="es-ES" noProof="0" smtClean="0"/>
              <a:t>‹Nº›</a:t>
            </a:fld>
            <a:endParaRPr lang="es-ES" noProof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 rtlCol="0"/>
          <a:lstStyle>
            <a:lvl1pPr>
              <a:defRPr sz="48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8" name="Marcador de posición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154954" y="3657600"/>
            <a:ext cx="8825659" cy="2362200"/>
          </a:xfrm>
        </p:spPr>
        <p:txBody>
          <a:bodyPr rtlCol="0"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C9386C7-0916-4725-9AF6-7DDE6FD7513B}" type="datetime1">
              <a:rPr lang="es-ES" noProof="0" smtClean="0"/>
              <a:t>11/09/2026</a:t>
            </a:fld>
            <a:endParaRPr lang="es-ES" noProof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02111984F565}" type="slidenum">
              <a:rPr lang="es-ES" noProof="0" smtClean="0"/>
              <a:t>‹Nº›</a:t>
            </a:fld>
            <a:endParaRPr lang="es-ES" noProof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574801" y="1447800"/>
            <a:ext cx="7999315" cy="2323374"/>
          </a:xfrm>
        </p:spPr>
        <p:txBody>
          <a:bodyPr rtlCol="0"/>
          <a:lstStyle>
            <a:lvl1pPr>
              <a:defRPr sz="4800"/>
            </a:lvl1pPr>
          </a:lstStyle>
          <a:p>
            <a:pPr rtl="0"/>
            <a:r>
              <a:rPr lang="es-ES" noProof="0"/>
              <a:t>Haga clic para modificar el estilo del título del patrón</a:t>
            </a:r>
          </a:p>
        </p:txBody>
      </p:sp>
      <p:sp>
        <p:nvSpPr>
          <p:cNvPr id="14" name="Marcador de posición de texto 3"/>
          <p:cNvSpPr>
            <a:spLocks noGrp="1"/>
          </p:cNvSpPr>
          <p:nvPr>
            <p:ph type="body" sz="half" idx="13" hasCustomPrompt="1"/>
          </p:nvPr>
        </p:nvSpPr>
        <p:spPr>
          <a:xfrm>
            <a:off x="1930400" y="3771174"/>
            <a:ext cx="7279649" cy="342174"/>
          </a:xfrm>
        </p:spPr>
        <p:txBody>
          <a:bodyPr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0" name="Marcador de posición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154954" y="4350657"/>
            <a:ext cx="8825659" cy="1676400"/>
          </a:xfrm>
        </p:spPr>
        <p:txBody>
          <a:bodyPr rtlCol="0"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0DD2A35-1D5E-47C8-8B08-48CCCCCDDF4D}" type="datetime1">
              <a:rPr lang="es-ES" noProof="0" smtClean="0"/>
              <a:t>11/09/2026</a:t>
            </a:fld>
            <a:endParaRPr lang="es-ES" noProof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02111984F565}" type="slidenum">
              <a:rPr lang="es-ES" noProof="0" smtClean="0"/>
              <a:t>‹Nº›</a:t>
            </a:fld>
            <a:endParaRPr lang="es-ES" noProof="0"/>
          </a:p>
        </p:txBody>
      </p:sp>
      <p:sp>
        <p:nvSpPr>
          <p:cNvPr id="9" name="Cuadro de texto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 rtl="0"/>
            <a:r>
              <a:rPr lang="es-ES" noProof="0"/>
              <a:t>“</a:t>
            </a:r>
          </a:p>
        </p:txBody>
      </p:sp>
      <p:sp>
        <p:nvSpPr>
          <p:cNvPr id="13" name="Cuadro de texto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 rtl="0"/>
            <a:r>
              <a:rPr lang="es-ES" noProof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rtlCol="0" anchor="b"/>
          <a:lstStyle>
            <a:lvl1pPr algn="l">
              <a:defRPr sz="4000" b="0" cap="none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 hasCustomPrompt="1"/>
          </p:nvPr>
        </p:nvSpPr>
        <p:spPr>
          <a:xfrm>
            <a:off x="1154954" y="4777381"/>
            <a:ext cx="8825659" cy="860400"/>
          </a:xfrm>
        </p:spPr>
        <p:txBody>
          <a:bodyPr rtlCol="0"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99F04CC-8741-45EA-9BD2-B1BD38506667}" type="datetime1">
              <a:rPr lang="es-ES" noProof="0" smtClean="0"/>
              <a:t>11/09/2026</a:t>
            </a:fld>
            <a:endParaRPr lang="es-ES" noProof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02111984F565}" type="slidenum">
              <a:rPr lang="es-ES" noProof="0" smtClean="0"/>
              <a:t>‹Nº›</a:t>
            </a:fld>
            <a:endParaRPr lang="es-ES" noProof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sz="42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 hasCustomPrompt="1"/>
          </p:nvPr>
        </p:nvSpPr>
        <p:spPr>
          <a:xfrm>
            <a:off x="632947" y="1981200"/>
            <a:ext cx="2946866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6" name="Marcador de posición de texto 3"/>
          <p:cNvSpPr>
            <a:spLocks noGrp="1"/>
          </p:cNvSpPr>
          <p:nvPr>
            <p:ph type="body" sz="half" idx="15" hasCustomPrompt="1"/>
          </p:nvPr>
        </p:nvSpPr>
        <p:spPr>
          <a:xfrm>
            <a:off x="652463" y="2667000"/>
            <a:ext cx="2927350" cy="3589338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3883659" y="1981200"/>
            <a:ext cx="2936241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9" name="Marcador de posición de texto 3"/>
          <p:cNvSpPr>
            <a:spLocks noGrp="1"/>
          </p:cNvSpPr>
          <p:nvPr>
            <p:ph type="body" sz="half" idx="16" hasCustomPrompt="1"/>
          </p:nvPr>
        </p:nvSpPr>
        <p:spPr>
          <a:xfrm>
            <a:off x="3873106" y="2667000"/>
            <a:ext cx="2946794" cy="3589338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4" name="Marcador de posición de texto 4"/>
          <p:cNvSpPr>
            <a:spLocks noGrp="1"/>
          </p:cNvSpPr>
          <p:nvPr>
            <p:ph type="body" sz="quarter" idx="13" hasCustomPrompt="1"/>
          </p:nvPr>
        </p:nvSpPr>
        <p:spPr>
          <a:xfrm>
            <a:off x="7124700" y="1981200"/>
            <a:ext cx="2932113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20" name="Marcador de posición de texto 3"/>
          <p:cNvSpPr>
            <a:spLocks noGrp="1"/>
          </p:cNvSpPr>
          <p:nvPr>
            <p:ph type="body" sz="half" idx="17" hasCustomPrompt="1"/>
          </p:nvPr>
        </p:nvSpPr>
        <p:spPr>
          <a:xfrm>
            <a:off x="7124700" y="2667000"/>
            <a:ext cx="2932113" cy="3589338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cxnSp>
        <p:nvCxnSpPr>
          <p:cNvPr id="17" name="Conector recto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3FAF36-9F18-4027-B0AC-A2B1BE25CF1B}" type="datetime1">
              <a:rPr lang="es-ES" noProof="0" smtClean="0"/>
              <a:t>11/09/2026</a:t>
            </a:fld>
            <a:endParaRPr lang="es-ES" noProof="0"/>
          </a:p>
        </p:txBody>
      </p:sp>
      <p:sp>
        <p:nvSpPr>
          <p:cNvPr id="4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02111984F565}" type="slidenum">
              <a:rPr lang="es-ES" noProof="0" smtClean="0"/>
              <a:t>‹Nº›</a:t>
            </a:fld>
            <a:endParaRPr lang="es-ES" noProof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sz="42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 hasCustomPrompt="1"/>
          </p:nvPr>
        </p:nvSpPr>
        <p:spPr>
          <a:xfrm>
            <a:off x="652463" y="4250949"/>
            <a:ext cx="2940050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29" name="Marcador de posición de imagen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22" name="Marcador de posición de texto 3"/>
          <p:cNvSpPr>
            <a:spLocks noGrp="1"/>
          </p:cNvSpPr>
          <p:nvPr>
            <p:ph type="body" sz="half" idx="18" hasCustomPrompt="1"/>
          </p:nvPr>
        </p:nvSpPr>
        <p:spPr>
          <a:xfrm>
            <a:off x="652463" y="4827211"/>
            <a:ext cx="2940050" cy="659189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3889375" y="4250949"/>
            <a:ext cx="2930525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30" name="Marcador de posición de imagen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23" name="Marcador de posición de texto 3"/>
          <p:cNvSpPr>
            <a:spLocks noGrp="1"/>
          </p:cNvSpPr>
          <p:nvPr>
            <p:ph type="body" sz="half" idx="19" hasCustomPrompt="1"/>
          </p:nvPr>
        </p:nvSpPr>
        <p:spPr>
          <a:xfrm>
            <a:off x="3888022" y="4827210"/>
            <a:ext cx="2934406" cy="659189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4" name="Marcador de posición de texto 4"/>
          <p:cNvSpPr>
            <a:spLocks noGrp="1"/>
          </p:cNvSpPr>
          <p:nvPr>
            <p:ph type="body" sz="quarter" idx="13" hasCustomPrompt="1"/>
          </p:nvPr>
        </p:nvSpPr>
        <p:spPr>
          <a:xfrm>
            <a:off x="7124700" y="4250949"/>
            <a:ext cx="2932113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31" name="Marcador de posición de imagen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24" name="Marcador de posición de texto 3"/>
          <p:cNvSpPr>
            <a:spLocks noGrp="1"/>
          </p:cNvSpPr>
          <p:nvPr>
            <p:ph type="body" sz="half" idx="20" hasCustomPrompt="1"/>
          </p:nvPr>
        </p:nvSpPr>
        <p:spPr>
          <a:xfrm>
            <a:off x="7124575" y="4827208"/>
            <a:ext cx="2935997" cy="659189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cxnSp>
        <p:nvCxnSpPr>
          <p:cNvPr id="17" name="Conector recto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BD4A86A-2CEE-444A-AE80-15C3ABA49728}" type="datetime1">
              <a:rPr lang="es-ES" noProof="0" smtClean="0"/>
              <a:t>11/09/2026</a:t>
            </a:fld>
            <a:endParaRPr lang="es-ES" noProof="0"/>
          </a:p>
        </p:txBody>
      </p:sp>
      <p:sp>
        <p:nvSpPr>
          <p:cNvPr id="4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02111984F565}" type="slidenum">
              <a:rPr lang="es-ES" noProof="0" smtClean="0"/>
              <a:t>‹Nº›</a:t>
            </a:fld>
            <a:endParaRPr lang="es-ES" noProof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 anchor="t" anchorCtr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52B2A3C-8431-49B4-B96F-C4B888D3E457}" type="datetime1">
              <a:rPr lang="es-ES" noProof="0" smtClean="0"/>
              <a:t>11/09/2026</a:t>
            </a:fld>
            <a:endParaRPr lang="es-ES" noProof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02111984F565}" type="slidenum">
              <a:rPr lang="es-ES" noProof="0" smtClean="0"/>
              <a:t>‹Nº›</a:t>
            </a:fld>
            <a:endParaRPr lang="es-ES" noProof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rtlCol="0" anchor="b" anchorCtr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652463" y="887414"/>
            <a:ext cx="7423149" cy="5368924"/>
          </a:xfrm>
        </p:spPr>
        <p:txBody>
          <a:bodyPr vert="eaVert"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5563F4-9295-4742-9244-84287EB7291F}" type="datetime1">
              <a:rPr lang="es-ES" noProof="0" smtClean="0"/>
              <a:t>11/09/2026</a:t>
            </a:fld>
            <a:endParaRPr lang="es-ES" noProof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02111984F565}" type="slidenum">
              <a:rPr lang="es-ES" noProof="0" smtClean="0"/>
              <a:t>‹Nº›</a:t>
            </a:fld>
            <a:endParaRPr lang="es-ES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Elipse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 rtl="0"/>
            <a:fld id="{39B356B7-B422-45F8-B0DC-60582FE5A1F5}" type="datetime1">
              <a:rPr lang="es-ES" noProof="0" smtClean="0"/>
              <a:t>11/09/2026</a:t>
            </a:fld>
            <a:endParaRPr lang="es-ES" noProof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D57F1E4F-1CFF-5643-939E-02111984F565}" type="slidenum">
              <a:rPr lang="es-ES" noProof="0" smtClean="0"/>
              <a:t>‹Nº›</a:t>
            </a:fld>
            <a:endParaRPr lang="es-ES" noProof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emf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tela metálica">
            <a:extLst>
              <a:ext uri="{FF2B5EF4-FFF2-40B4-BE49-F238E27FC236}">
                <a16:creationId xmlns:a16="http://schemas.microsoft.com/office/drawing/2014/main" id="{A4511EBC-2F3C-446D-867B-7DC328517A4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  <a:alphaModFix amt="25000"/>
          </a:blip>
          <a:srcRect t="23391" r="9091"/>
          <a:stretch/>
        </p:blipFill>
        <p:spPr>
          <a:xfrm>
            <a:off x="20" y="208393"/>
            <a:ext cx="12191980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D30D32A-359B-41BB-9746-2CF3A21EEF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1776" y="441960"/>
            <a:ext cx="5455918" cy="4206239"/>
          </a:xfrm>
          <a:ln>
            <a:solidFill>
              <a:srgbClr val="FF0000"/>
            </a:solidFill>
          </a:ln>
        </p:spPr>
        <p:txBody>
          <a:bodyPr rtlCol="0">
            <a:noAutofit/>
          </a:bodyPr>
          <a:lstStyle/>
          <a:p>
            <a:r>
              <a:rPr lang="es-ES" sz="4400" b="1" dirty="0">
                <a:solidFill>
                  <a:srgbClr val="FFFF00"/>
                </a:solidFill>
              </a:rPr>
              <a:t>«El uso de nuevas tecnologías como ajuste razonable por personas con discapacidad»</a:t>
            </a:r>
            <a:endParaRPr lang="es-ES" sz="4400" dirty="0">
              <a:solidFill>
                <a:srgbClr val="FFFF00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4CA222A-88BC-48F4-9AE8-2115B7D1E6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5471160"/>
            <a:ext cx="8825658" cy="944880"/>
          </a:xfrm>
          <a:ln>
            <a:solidFill>
              <a:srgbClr val="FF0000"/>
            </a:solidFill>
          </a:ln>
        </p:spPr>
        <p:txBody>
          <a:bodyPr rtlCol="0">
            <a:normAutofit fontScale="77500" lnSpcReduction="20000"/>
          </a:bodyPr>
          <a:lstStyle/>
          <a:p>
            <a:pPr rtl="0"/>
            <a:r>
              <a:rPr lang="es-ES" dirty="0">
                <a:solidFill>
                  <a:schemeClr val="tx1"/>
                </a:solidFill>
              </a:rPr>
              <a:t>FCO. JAVIER FERNÁNDEZ ORRICO</a:t>
            </a:r>
          </a:p>
          <a:p>
            <a:pPr rtl="0"/>
            <a:r>
              <a:rPr lang="es-ES" dirty="0">
                <a:solidFill>
                  <a:schemeClr val="tx1"/>
                </a:solidFill>
              </a:rPr>
              <a:t>Catedrático de derecho del trabajo y de la seguridad social</a:t>
            </a:r>
          </a:p>
          <a:p>
            <a:pPr rtl="0"/>
            <a:r>
              <a:rPr lang="es-ES" dirty="0">
                <a:solidFill>
                  <a:schemeClr val="tx1"/>
                </a:solidFill>
              </a:rPr>
              <a:t>Universidad miguel Hernández (elche)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318E9D62-7BA3-4D5E-8915-0D0E8661E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07F18516-18CE-0E64-B507-590ECFD1CD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97882" y="563136"/>
            <a:ext cx="5896012" cy="455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00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3266C14E-C8FB-4C79-B2B3-61D9B296A417}"/>
              </a:ext>
            </a:extLst>
          </p:cNvPr>
          <p:cNvSpPr txBox="1"/>
          <p:nvPr/>
        </p:nvSpPr>
        <p:spPr>
          <a:xfrm>
            <a:off x="518160" y="3307080"/>
            <a:ext cx="4572000" cy="52322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FFFF00"/>
                </a:solidFill>
              </a:rPr>
              <a:t>OBJETIVO FUNDAMENTAL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BBE823F-43B8-4EED-B288-97D06E3CF318}"/>
              </a:ext>
            </a:extLst>
          </p:cNvPr>
          <p:cNvSpPr txBox="1"/>
          <p:nvPr/>
        </p:nvSpPr>
        <p:spPr>
          <a:xfrm>
            <a:off x="6385560" y="1869531"/>
            <a:ext cx="3886200" cy="1815882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s-ES" sz="2800" dirty="0">
                <a:solidFill>
                  <a:srgbClr val="FFFF00"/>
                </a:solidFill>
              </a:rPr>
              <a:t>INSERCIÓN LABORAL </a:t>
            </a:r>
          </a:p>
          <a:p>
            <a:r>
              <a:rPr lang="es-ES" sz="2800" dirty="0">
                <a:solidFill>
                  <a:srgbClr val="FFFF00"/>
                </a:solidFill>
              </a:rPr>
              <a:t>DE PERSONAS CON DISCAPACIDAD = LOS DEMÁS</a:t>
            </a:r>
          </a:p>
        </p:txBody>
      </p:sp>
      <p:sp>
        <p:nvSpPr>
          <p:cNvPr id="4" name="Flecha: hacia abajo 3">
            <a:extLst>
              <a:ext uri="{FF2B5EF4-FFF2-40B4-BE49-F238E27FC236}">
                <a16:creationId xmlns:a16="http://schemas.microsoft.com/office/drawing/2014/main" id="{B2E8BF8A-365B-4DC4-A4A9-B31D3B3AA193}"/>
              </a:ext>
            </a:extLst>
          </p:cNvPr>
          <p:cNvSpPr/>
          <p:nvPr/>
        </p:nvSpPr>
        <p:spPr>
          <a:xfrm>
            <a:off x="7668768" y="3991299"/>
            <a:ext cx="484632" cy="7712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AADC373-5665-4740-A957-EC636C8DA85C}"/>
              </a:ext>
            </a:extLst>
          </p:cNvPr>
          <p:cNvSpPr txBox="1"/>
          <p:nvPr/>
        </p:nvSpPr>
        <p:spPr>
          <a:xfrm>
            <a:off x="5821680" y="4861262"/>
            <a:ext cx="4236720" cy="52322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s-ES" sz="2800" dirty="0">
                <a:solidFill>
                  <a:srgbClr val="FFFF00"/>
                </a:solidFill>
              </a:rPr>
              <a:t>NUEVAS TECNOLOGÍAS</a:t>
            </a:r>
          </a:p>
        </p:txBody>
      </p:sp>
      <p:sp>
        <p:nvSpPr>
          <p:cNvPr id="7" name="Flecha: curvada hacia abajo 6">
            <a:extLst>
              <a:ext uri="{FF2B5EF4-FFF2-40B4-BE49-F238E27FC236}">
                <a16:creationId xmlns:a16="http://schemas.microsoft.com/office/drawing/2014/main" id="{503C6E7A-17F9-E22C-E7A1-2E4F4D39CED0}"/>
              </a:ext>
            </a:extLst>
          </p:cNvPr>
          <p:cNvSpPr/>
          <p:nvPr/>
        </p:nvSpPr>
        <p:spPr>
          <a:xfrm rot="18575417">
            <a:off x="4141740" y="2230422"/>
            <a:ext cx="1877715" cy="777875"/>
          </a:xfrm>
          <a:prstGeom prst="curvedDownArrow">
            <a:avLst>
              <a:gd name="adj1" fmla="val 25000"/>
              <a:gd name="adj2" fmla="val 50000"/>
              <a:gd name="adj3" fmla="val 4090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8" name="Flecha: curvada hacia la derecha 7">
            <a:extLst>
              <a:ext uri="{FF2B5EF4-FFF2-40B4-BE49-F238E27FC236}">
                <a16:creationId xmlns:a16="http://schemas.microsoft.com/office/drawing/2014/main" id="{A2938560-C4EF-D53E-26A3-91E6F08F3269}"/>
              </a:ext>
            </a:extLst>
          </p:cNvPr>
          <p:cNvSpPr/>
          <p:nvPr/>
        </p:nvSpPr>
        <p:spPr>
          <a:xfrm rot="19370154">
            <a:off x="4476132" y="3895515"/>
            <a:ext cx="731520" cy="1747042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9" name="Flecha: a la derecha 8">
            <a:extLst>
              <a:ext uri="{FF2B5EF4-FFF2-40B4-BE49-F238E27FC236}">
                <a16:creationId xmlns:a16="http://schemas.microsoft.com/office/drawing/2014/main" id="{D8AA0F0F-3660-59E4-91D7-B7A9954EDDC7}"/>
              </a:ext>
            </a:extLst>
          </p:cNvPr>
          <p:cNvSpPr/>
          <p:nvPr/>
        </p:nvSpPr>
        <p:spPr>
          <a:xfrm rot="16200000">
            <a:off x="8888281" y="3950522"/>
            <a:ext cx="725075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22284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5EC3BEDB-4FE1-4EFB-8F78-8B6FFC7986E8}"/>
              </a:ext>
            </a:extLst>
          </p:cNvPr>
          <p:cNvSpPr txBox="1"/>
          <p:nvPr/>
        </p:nvSpPr>
        <p:spPr>
          <a:xfrm>
            <a:off x="312821" y="2286000"/>
            <a:ext cx="3741019" cy="1815882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DIFICULTADES DE </a:t>
            </a:r>
          </a:p>
          <a:p>
            <a:r>
              <a:rPr lang="es-E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ACCESO AL EMPLEO EN PERSONAS CON DISCAPACIDAD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1D6FCF1-A2AB-40F0-8B19-474045E38F46}"/>
              </a:ext>
            </a:extLst>
          </p:cNvPr>
          <p:cNvSpPr txBox="1"/>
          <p:nvPr/>
        </p:nvSpPr>
        <p:spPr>
          <a:xfrm>
            <a:off x="4175762" y="1600200"/>
            <a:ext cx="2087878" cy="52322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s-ES" sz="2800" dirty="0"/>
              <a:t>BARRERAS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460D793-62D5-4800-9634-3F8639B1B4EB}"/>
              </a:ext>
            </a:extLst>
          </p:cNvPr>
          <p:cNvSpPr txBox="1"/>
          <p:nvPr/>
        </p:nvSpPr>
        <p:spPr>
          <a:xfrm>
            <a:off x="6507481" y="914400"/>
            <a:ext cx="2941320" cy="461665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s-ES" sz="2400" dirty="0"/>
              <a:t>PROPIO TRABAJO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C66403A-D55B-4A6C-9453-54930E6C499A}"/>
              </a:ext>
            </a:extLst>
          </p:cNvPr>
          <p:cNvSpPr txBox="1"/>
          <p:nvPr/>
        </p:nvSpPr>
        <p:spPr>
          <a:xfrm>
            <a:off x="6507482" y="2286000"/>
            <a:ext cx="4342856" cy="461665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s-ES" sz="2400" dirty="0"/>
              <a:t>USO DE LAS TECNOLOGÍAS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00885B9-13DD-4C5C-8469-228A869525B7}"/>
              </a:ext>
            </a:extLst>
          </p:cNvPr>
          <p:cNvSpPr txBox="1"/>
          <p:nvPr/>
        </p:nvSpPr>
        <p:spPr>
          <a:xfrm>
            <a:off x="4175760" y="4191000"/>
            <a:ext cx="2208415" cy="52322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s-ES" sz="2800" dirty="0"/>
              <a:t>PROPUESTA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6277B63-2DC3-4A5B-8F61-5F397A114079}"/>
              </a:ext>
            </a:extLst>
          </p:cNvPr>
          <p:cNvSpPr txBox="1"/>
          <p:nvPr/>
        </p:nvSpPr>
        <p:spPr>
          <a:xfrm>
            <a:off x="6507481" y="3429001"/>
            <a:ext cx="3249905" cy="1384995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s-ES" sz="2800" dirty="0"/>
              <a:t>CONVERTIR LA BARRERA EN </a:t>
            </a:r>
            <a:r>
              <a:rPr lang="es-E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OPORTUNIDAD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A65C2D3-017B-410E-AB30-47294950B267}"/>
              </a:ext>
            </a:extLst>
          </p:cNvPr>
          <p:cNvSpPr txBox="1"/>
          <p:nvPr/>
        </p:nvSpPr>
        <p:spPr>
          <a:xfrm>
            <a:off x="7147559" y="5730240"/>
            <a:ext cx="2301241" cy="83099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FORMACIÓN ADAPTADA</a:t>
            </a:r>
          </a:p>
        </p:txBody>
      </p:sp>
      <p:sp>
        <p:nvSpPr>
          <p:cNvPr id="10" name="Flecha: hacia abajo 9">
            <a:extLst>
              <a:ext uri="{FF2B5EF4-FFF2-40B4-BE49-F238E27FC236}">
                <a16:creationId xmlns:a16="http://schemas.microsoft.com/office/drawing/2014/main" id="{CAA9BA9D-E174-4AAC-80A5-E8991B00B25D}"/>
              </a:ext>
            </a:extLst>
          </p:cNvPr>
          <p:cNvSpPr/>
          <p:nvPr/>
        </p:nvSpPr>
        <p:spPr>
          <a:xfrm>
            <a:off x="7863841" y="5054138"/>
            <a:ext cx="484632" cy="44119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Signo más 2">
            <a:extLst>
              <a:ext uri="{FF2B5EF4-FFF2-40B4-BE49-F238E27FC236}">
                <a16:creationId xmlns:a16="http://schemas.microsoft.com/office/drawing/2014/main" id="{E20D53FE-F90C-C3BE-7AE0-5A6A32E55EFC}"/>
              </a:ext>
            </a:extLst>
          </p:cNvPr>
          <p:cNvSpPr/>
          <p:nvPr/>
        </p:nvSpPr>
        <p:spPr>
          <a:xfrm>
            <a:off x="7365077" y="1600200"/>
            <a:ext cx="498764" cy="523220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720980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C0C102E3-B08F-85C3-29F3-99CAB98C3DAB}"/>
              </a:ext>
            </a:extLst>
          </p:cNvPr>
          <p:cNvSpPr txBox="1"/>
          <p:nvPr/>
        </p:nvSpPr>
        <p:spPr>
          <a:xfrm>
            <a:off x="166255" y="349135"/>
            <a:ext cx="5929745" cy="1200329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¿CÓMO PERCIBEN LAS PERSONAS CON DISCAPACIDAD EL USO DE LAS NUEVAS TECNOLOGÍAS (IA)? (ADECCO)</a:t>
            </a:r>
            <a:endParaRPr lang="es-E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4D6DC77-CA9F-5F2F-2312-F0D9D2C54448}"/>
              </a:ext>
            </a:extLst>
          </p:cNvPr>
          <p:cNvSpPr txBox="1"/>
          <p:nvPr/>
        </p:nvSpPr>
        <p:spPr>
          <a:xfrm>
            <a:off x="299258" y="1751307"/>
            <a:ext cx="6783184" cy="1200329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r>
              <a:rPr lang="es-ES" sz="2400" b="1" dirty="0">
                <a:solidFill>
                  <a:srgbClr val="FFFF00"/>
                </a:solidFill>
                <a:effectLst/>
                <a:ea typeface="Aptos" panose="020B0004020202020204" pitchFamily="34" charset="0"/>
                <a:cs typeface="Open Sauce Sans"/>
              </a:rPr>
              <a:t>60,2%</a:t>
            </a:r>
            <a:r>
              <a:rPr lang="es-ES" sz="2400" b="1" dirty="0">
                <a:effectLst/>
                <a:ea typeface="Aptos" panose="020B0004020202020204" pitchFamily="34" charset="0"/>
                <a:cs typeface="Open Sauce Sans"/>
              </a:rPr>
              <a:t> </a:t>
            </a:r>
            <a:r>
              <a:rPr lang="es-ES" sz="2400" dirty="0">
                <a:effectLst/>
                <a:ea typeface="Aptos" panose="020B0004020202020204" pitchFamily="34" charset="0"/>
                <a:cs typeface="Open Sauce Sans"/>
              </a:rPr>
              <a:t>de las personas con discapacidad considera la IA una </a:t>
            </a:r>
            <a:r>
              <a:rPr lang="es-ES" sz="2400" b="1" dirty="0">
                <a:effectLst/>
                <a:ea typeface="Aptos" panose="020B0004020202020204" pitchFamily="34" charset="0"/>
                <a:cs typeface="Open Sauce Sans"/>
              </a:rPr>
              <a:t>oportunidad </a:t>
            </a:r>
            <a:r>
              <a:rPr lang="es-ES" sz="2400" dirty="0">
                <a:effectLst/>
                <a:ea typeface="Aptos" panose="020B0004020202020204" pitchFamily="34" charset="0"/>
                <a:cs typeface="Open Sauce Sans"/>
              </a:rPr>
              <a:t>para mejorar su empleabilidad</a:t>
            </a:r>
            <a:endParaRPr lang="es-ES" sz="240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E9C8C4A-8FF2-0AD6-47A8-C39B6E46927A}"/>
              </a:ext>
            </a:extLst>
          </p:cNvPr>
          <p:cNvSpPr txBox="1"/>
          <p:nvPr/>
        </p:nvSpPr>
        <p:spPr>
          <a:xfrm>
            <a:off x="7435516" y="648393"/>
            <a:ext cx="4590229" cy="2677656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s-ES" sz="24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ptos" panose="020B0004020202020204" pitchFamily="34" charset="0"/>
                <a:cs typeface="Open Sauce Sans"/>
              </a:rPr>
              <a:t>Facilita tareas como</a:t>
            </a:r>
            <a:r>
              <a:rPr lang="es-ES" sz="2400" b="1" u="sng" dirty="0">
                <a:solidFill>
                  <a:srgbClr val="FFFF00"/>
                </a:solidFill>
                <a:effectLst/>
                <a:ea typeface="Aptos" panose="020B0004020202020204" pitchFamily="34" charset="0"/>
                <a:cs typeface="Open Sauce Sans"/>
              </a:rPr>
              <a:t>:</a:t>
            </a:r>
          </a:p>
          <a:p>
            <a:pPr marL="342900" indent="-342900">
              <a:buFontTx/>
              <a:buChar char="-"/>
            </a:pPr>
            <a:r>
              <a:rPr lang="es-ES" sz="2400" b="1" dirty="0">
                <a:effectLst/>
                <a:ea typeface="Aptos" panose="020B0004020202020204" pitchFamily="34" charset="0"/>
                <a:cs typeface="Open Sauce Sans"/>
              </a:rPr>
              <a:t>Elaboración de CV</a:t>
            </a:r>
            <a:r>
              <a:rPr lang="es-ES" sz="2400" dirty="0">
                <a:effectLst/>
                <a:ea typeface="Aptos" panose="020B0004020202020204" pitchFamily="34" charset="0"/>
                <a:cs typeface="Open Sauce Sans"/>
              </a:rPr>
              <a:t> (83%)</a:t>
            </a:r>
          </a:p>
          <a:p>
            <a:pPr marL="342900" indent="-342900">
              <a:buFontTx/>
              <a:buChar char="-"/>
            </a:pPr>
            <a:r>
              <a:rPr lang="es-ES" sz="2400" dirty="0">
                <a:effectLst/>
                <a:ea typeface="Aptos" panose="020B0004020202020204" pitchFamily="34" charset="0"/>
                <a:cs typeface="Open Sauce Sans"/>
              </a:rPr>
              <a:t>Acceder a </a:t>
            </a:r>
            <a:r>
              <a:rPr lang="es-ES" sz="2400" b="1" dirty="0">
                <a:effectLst/>
                <a:ea typeface="Aptos" panose="020B0004020202020204" pitchFamily="34" charset="0"/>
                <a:cs typeface="Open Sauce Sans"/>
              </a:rPr>
              <a:t>plataformas de empleo</a:t>
            </a:r>
            <a:r>
              <a:rPr lang="es-ES" sz="2400" dirty="0">
                <a:effectLst/>
                <a:ea typeface="Aptos" panose="020B0004020202020204" pitchFamily="34" charset="0"/>
                <a:cs typeface="Open Sauce Sans"/>
              </a:rPr>
              <a:t> especializadas en discapacidad</a:t>
            </a:r>
          </a:p>
          <a:p>
            <a:pPr marL="342900" indent="-342900">
              <a:buFontTx/>
              <a:buChar char="-"/>
            </a:pPr>
            <a:r>
              <a:rPr lang="es-ES" sz="2400" b="1" dirty="0">
                <a:effectLst/>
                <a:ea typeface="Aptos" panose="020B0004020202020204" pitchFamily="34" charset="0"/>
                <a:cs typeface="Open Sauce Sans"/>
              </a:rPr>
              <a:t>Entrevistas online </a:t>
            </a:r>
            <a:r>
              <a:rPr lang="es-ES" sz="2400" dirty="0">
                <a:effectLst/>
                <a:ea typeface="Aptos" panose="020B0004020202020204" pitchFamily="34" charset="0"/>
                <a:cs typeface="Open Sauce Sans"/>
              </a:rPr>
              <a:t>sin necesidad de desplazarse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769CD0B-0040-84D0-9503-D103B940E187}"/>
              </a:ext>
            </a:extLst>
          </p:cNvPr>
          <p:cNvSpPr txBox="1"/>
          <p:nvPr/>
        </p:nvSpPr>
        <p:spPr>
          <a:xfrm>
            <a:off x="299258" y="3807229"/>
            <a:ext cx="9939616" cy="1200329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r>
              <a:rPr lang="es-ES" sz="2400" b="1" dirty="0">
                <a:solidFill>
                  <a:srgbClr val="FFFF00"/>
                </a:solidFill>
                <a:effectLst/>
                <a:ea typeface="Aptos" panose="020B0004020202020204" pitchFamily="34" charset="0"/>
                <a:cs typeface="Open Sauce Sans"/>
              </a:rPr>
              <a:t>30,3%</a:t>
            </a:r>
            <a:r>
              <a:rPr lang="es-ES" sz="2400" b="1" dirty="0">
                <a:effectLst/>
                <a:ea typeface="Aptos" panose="020B0004020202020204" pitchFamily="34" charset="0"/>
                <a:cs typeface="Open Sauce Sans"/>
              </a:rPr>
              <a:t> como amenaza</a:t>
            </a:r>
            <a:r>
              <a:rPr lang="es-ES" sz="2400" dirty="0">
                <a:effectLst/>
                <a:ea typeface="Aptos" panose="020B0004020202020204" pitchFamily="34" charset="0"/>
                <a:cs typeface="Open Sauce Sans"/>
              </a:rPr>
              <a:t>: po­dría sustituir algunos puestos de trabajo o tareas tradicionalmente desempeñadas por personas con discapacidad mediante procesos de automatización</a:t>
            </a:r>
            <a:endParaRPr lang="es-ES" sz="2400" dirty="0"/>
          </a:p>
        </p:txBody>
      </p:sp>
      <p:sp>
        <p:nvSpPr>
          <p:cNvPr id="11" name="Abrir llave 10">
            <a:extLst>
              <a:ext uri="{FF2B5EF4-FFF2-40B4-BE49-F238E27FC236}">
                <a16:creationId xmlns:a16="http://schemas.microsoft.com/office/drawing/2014/main" id="{1E6493D8-CEBD-5774-5892-4536D2EE58FC}"/>
              </a:ext>
            </a:extLst>
          </p:cNvPr>
          <p:cNvSpPr/>
          <p:nvPr/>
        </p:nvSpPr>
        <p:spPr>
          <a:xfrm>
            <a:off x="7082443" y="648393"/>
            <a:ext cx="631767" cy="304698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CFEC4FB-AABA-552F-527D-4B66F013942A}"/>
              </a:ext>
            </a:extLst>
          </p:cNvPr>
          <p:cNvSpPr txBox="1"/>
          <p:nvPr/>
        </p:nvSpPr>
        <p:spPr>
          <a:xfrm>
            <a:off x="415636" y="5488737"/>
            <a:ext cx="10873048" cy="1200329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r>
              <a:rPr lang="es-ES" sz="2400" b="1" dirty="0">
                <a:solidFill>
                  <a:srgbClr val="FFFF00"/>
                </a:solidFill>
                <a:effectLst/>
                <a:ea typeface="Aptos" panose="020B0004020202020204" pitchFamily="34" charset="0"/>
              </a:rPr>
              <a:t>9,5%</a:t>
            </a:r>
            <a:r>
              <a:rPr lang="es-ES" sz="2400" b="1" dirty="0">
                <a:effectLst/>
                <a:ea typeface="Aptos" panose="020B0004020202020204" pitchFamily="34" charset="0"/>
              </a:rPr>
              <a:t> visión ambivalente</a:t>
            </a:r>
            <a:r>
              <a:rPr lang="es-ES" sz="2400" dirty="0">
                <a:effectLst/>
                <a:ea typeface="Aptos" panose="020B0004020202020204" pitchFamily="34" charset="0"/>
              </a:rPr>
              <a:t>, reco­nocer que la IA puede ser una </a:t>
            </a:r>
            <a:r>
              <a:rPr lang="es-ES" sz="2400" b="1" dirty="0">
                <a:effectLst/>
                <a:ea typeface="Aptos" panose="020B0004020202020204" pitchFamily="34" charset="0"/>
              </a:rPr>
              <a:t>oportunidad o un riesgo para la inclusión laboral</a:t>
            </a:r>
            <a:r>
              <a:rPr lang="es-ES" sz="2400" dirty="0">
                <a:effectLst/>
                <a:ea typeface="Aptos" panose="020B0004020202020204" pitchFamily="34" charset="0"/>
              </a:rPr>
              <a:t>, dependerá de cómo se diseñe, implemente y supervise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2379355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53B7CAD-428B-4546-B558-70E167B97E97}"/>
              </a:ext>
            </a:extLst>
          </p:cNvPr>
          <p:cNvSpPr txBox="1"/>
          <p:nvPr/>
        </p:nvSpPr>
        <p:spPr>
          <a:xfrm>
            <a:off x="112542" y="1677848"/>
            <a:ext cx="3285979" cy="2308324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s-ES" sz="2400" dirty="0"/>
              <a:t>RIESGOS DE LAS NUEVAS TECNOLOGÍAS EN EL TRABAJO DE PERSONAS CON DISCAPACIDAD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E47DDD0-1F7D-494A-9CB1-670D44AF6DA2}"/>
              </a:ext>
            </a:extLst>
          </p:cNvPr>
          <p:cNvSpPr txBox="1"/>
          <p:nvPr/>
        </p:nvSpPr>
        <p:spPr>
          <a:xfrm>
            <a:off x="3741821" y="770022"/>
            <a:ext cx="2033337" cy="1938992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s-ES" sz="2400" dirty="0"/>
              <a:t>EN LA BÚSQUEDA DE EMPLEO MEDIANTE    	IA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7CE62AD-38C6-42AD-B134-C8598802B13E}"/>
              </a:ext>
            </a:extLst>
          </p:cNvPr>
          <p:cNvSpPr txBox="1"/>
          <p:nvPr/>
        </p:nvSpPr>
        <p:spPr>
          <a:xfrm>
            <a:off x="5895474" y="312821"/>
            <a:ext cx="6183985" cy="2677656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s-ES" sz="2400" dirty="0"/>
              <a:t>Uso de algoritmos para contratar candidatos:</a:t>
            </a:r>
          </a:p>
          <a:p>
            <a:r>
              <a:rPr lang="es-ES" sz="2400" dirty="0"/>
              <a:t>- cuidado con los </a:t>
            </a:r>
            <a:r>
              <a:rPr lang="es-ES" sz="2400" u="sng" dirty="0"/>
              <a:t>sesgos discriminatorios</a:t>
            </a:r>
          </a:p>
          <a:p>
            <a:r>
              <a:rPr lang="es-ES" sz="2400" dirty="0"/>
              <a:t>- </a:t>
            </a:r>
            <a:r>
              <a:rPr lang="es-ES" sz="2400" u="sng" dirty="0"/>
              <a:t>exposición a la automatización</a:t>
            </a:r>
            <a:r>
              <a:rPr lang="es-ES" sz="2400" dirty="0"/>
              <a:t>: </a:t>
            </a:r>
            <a:r>
              <a:rPr lang="es-ES" sz="2400" dirty="0">
                <a:effectLst/>
                <a:ea typeface="Aptos" panose="020B0004020202020204" pitchFamily="34" charset="0"/>
                <a:cs typeface="Open Sauce Sans"/>
              </a:rPr>
              <a:t>no </a:t>
            </a:r>
            <a:r>
              <a:rPr lang="es-ES" sz="2400" b="1" dirty="0">
                <a:effectLst/>
                <a:ea typeface="Aptos" panose="020B0004020202020204" pitchFamily="34" charset="0"/>
                <a:cs typeface="Open Sauce Sans"/>
              </a:rPr>
              <a:t>depende</a:t>
            </a:r>
            <a:r>
              <a:rPr lang="es-ES" sz="2400" dirty="0">
                <a:effectLst/>
                <a:ea typeface="Aptos" panose="020B0004020202020204" pitchFamily="34" charset="0"/>
                <a:cs typeface="Open Sauce Sans"/>
              </a:rPr>
              <a:t> tanto de la discapacidad en sí mis­ma como del </a:t>
            </a:r>
            <a:r>
              <a:rPr lang="es-ES" sz="2400" b="1" dirty="0">
                <a:effectLst/>
                <a:ea typeface="Aptos" panose="020B0004020202020204" pitchFamily="34" charset="0"/>
                <a:cs typeface="Open Sauce Sans"/>
              </a:rPr>
              <a:t>tipo de tareas </a:t>
            </a:r>
            <a:r>
              <a:rPr lang="es-ES" sz="2400" dirty="0">
                <a:effectLst/>
                <a:ea typeface="Aptos" panose="020B0004020202020204" pitchFamily="34" charset="0"/>
                <a:cs typeface="Open Sauce Sans"/>
              </a:rPr>
              <a:t>que componen cada puesto de trabajo</a:t>
            </a:r>
            <a:endParaRPr lang="es-ES" sz="240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AA64509-9C7A-4C6B-ADB8-1AAD014B2B72}"/>
              </a:ext>
            </a:extLst>
          </p:cNvPr>
          <p:cNvSpPr txBox="1"/>
          <p:nvPr/>
        </p:nvSpPr>
        <p:spPr>
          <a:xfrm>
            <a:off x="4279232" y="4121704"/>
            <a:ext cx="2502568" cy="461665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s-ES" sz="2400" dirty="0"/>
              <a:t>EN EL TRABAJO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8736ED3-8A93-4515-A853-CC4933A10FA4}"/>
              </a:ext>
            </a:extLst>
          </p:cNvPr>
          <p:cNvSpPr txBox="1"/>
          <p:nvPr/>
        </p:nvSpPr>
        <p:spPr>
          <a:xfrm>
            <a:off x="8121317" y="3669632"/>
            <a:ext cx="2502568" cy="1200329"/>
          </a:xfrm>
          <a:prstGeom prst="rect">
            <a:avLst/>
          </a:prstGeom>
          <a:solidFill>
            <a:srgbClr val="38A6E9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s-ES" sz="2400" dirty="0"/>
              <a:t>Falta de competencias</a:t>
            </a:r>
          </a:p>
          <a:p>
            <a:r>
              <a:rPr lang="es-ES" sz="2400" dirty="0"/>
              <a:t> necesarias</a:t>
            </a:r>
          </a:p>
        </p:txBody>
      </p:sp>
      <p:sp>
        <p:nvSpPr>
          <p:cNvPr id="8" name="Abrir llave 7">
            <a:extLst>
              <a:ext uri="{FF2B5EF4-FFF2-40B4-BE49-F238E27FC236}">
                <a16:creationId xmlns:a16="http://schemas.microsoft.com/office/drawing/2014/main" id="{66F65E87-945A-4C55-AA21-49C35E03D0E0}"/>
              </a:ext>
            </a:extLst>
          </p:cNvPr>
          <p:cNvSpPr/>
          <p:nvPr/>
        </p:nvSpPr>
        <p:spPr>
          <a:xfrm>
            <a:off x="3385628" y="312821"/>
            <a:ext cx="594359" cy="5357907"/>
          </a:xfrm>
          <a:prstGeom prst="leftBrac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9AD5E61-B3C2-4BD7-A0C4-6EB4DFE45E34}"/>
              </a:ext>
            </a:extLst>
          </p:cNvPr>
          <p:cNvSpPr txBox="1"/>
          <p:nvPr/>
        </p:nvSpPr>
        <p:spPr>
          <a:xfrm>
            <a:off x="4987636" y="5801710"/>
            <a:ext cx="6018415" cy="954107"/>
          </a:xfrm>
          <a:prstGeom prst="rect">
            <a:avLst/>
          </a:prstGeom>
          <a:solidFill>
            <a:srgbClr val="38A6E9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s-E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 FALTA DE FORMACIÓN + TIEMPO NECESARIO (adaptados)</a:t>
            </a:r>
          </a:p>
        </p:txBody>
      </p:sp>
      <p:sp>
        <p:nvSpPr>
          <p:cNvPr id="12" name="Flecha: curvada hacia la izquierda 11">
            <a:extLst>
              <a:ext uri="{FF2B5EF4-FFF2-40B4-BE49-F238E27FC236}">
                <a16:creationId xmlns:a16="http://schemas.microsoft.com/office/drawing/2014/main" id="{A79379E7-A670-431A-8CA4-9DB378238B6D}"/>
              </a:ext>
            </a:extLst>
          </p:cNvPr>
          <p:cNvSpPr/>
          <p:nvPr/>
        </p:nvSpPr>
        <p:spPr>
          <a:xfrm>
            <a:off x="11197883" y="5134708"/>
            <a:ext cx="731520" cy="1216152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3" name="Flecha: a la derecha con muesca 12">
            <a:extLst>
              <a:ext uri="{FF2B5EF4-FFF2-40B4-BE49-F238E27FC236}">
                <a16:creationId xmlns:a16="http://schemas.microsoft.com/office/drawing/2014/main" id="{B0D19580-9C0A-4631-A4D2-C882DE71942A}"/>
              </a:ext>
            </a:extLst>
          </p:cNvPr>
          <p:cNvSpPr/>
          <p:nvPr/>
        </p:nvSpPr>
        <p:spPr>
          <a:xfrm rot="5400000">
            <a:off x="8932602" y="5080330"/>
            <a:ext cx="594359" cy="48463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13368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609D4962-8AD8-4467-BA65-5BF1ED366754}"/>
              </a:ext>
            </a:extLst>
          </p:cNvPr>
          <p:cNvSpPr txBox="1"/>
          <p:nvPr/>
        </p:nvSpPr>
        <p:spPr>
          <a:xfrm>
            <a:off x="295423" y="3277772"/>
            <a:ext cx="2549378" cy="954107"/>
          </a:xfrm>
          <a:prstGeom prst="rect">
            <a:avLst/>
          </a:prstGeom>
          <a:solidFill>
            <a:srgbClr val="38A6E9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s-ES" sz="2800" dirty="0"/>
              <a:t>ACTUAL PANORAMA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94FACF0-B1CE-4CE4-B4F1-F8977A2EA0DF}"/>
              </a:ext>
            </a:extLst>
          </p:cNvPr>
          <p:cNvSpPr txBox="1"/>
          <p:nvPr/>
        </p:nvSpPr>
        <p:spPr>
          <a:xfrm>
            <a:off x="4571999" y="1280160"/>
            <a:ext cx="7343335" cy="1200329"/>
          </a:xfrm>
          <a:prstGeom prst="rect">
            <a:avLst/>
          </a:prstGeom>
          <a:solidFill>
            <a:srgbClr val="38A6E9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s-ES" sz="2400" b="1" dirty="0"/>
              <a:t>FALTA NORMATIVA </a:t>
            </a:r>
            <a:r>
              <a:rPr lang="es-ES" sz="2400" dirty="0"/>
              <a:t>QUE REGULE EL USO DE LAS NUEVAS TECNOLOGÍAS EN EL EMPLEO DE PERSONAS CON DISCAPACIDAD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10CC6EA-EF39-4267-B7D1-81CC84BA1120}"/>
              </a:ext>
            </a:extLst>
          </p:cNvPr>
          <p:cNvSpPr txBox="1"/>
          <p:nvPr/>
        </p:nvSpPr>
        <p:spPr>
          <a:xfrm>
            <a:off x="4571999" y="3277772"/>
            <a:ext cx="2644728" cy="1200329"/>
          </a:xfrm>
          <a:prstGeom prst="rect">
            <a:avLst/>
          </a:prstGeom>
          <a:solidFill>
            <a:srgbClr val="38A6E9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s-ES" sz="2400" dirty="0"/>
              <a:t>PARTIMOS DE LA VIGENTE NORMATIVA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27F8D4B-4B72-4211-9D38-061A40C33C3B}"/>
              </a:ext>
            </a:extLst>
          </p:cNvPr>
          <p:cNvSpPr txBox="1"/>
          <p:nvPr/>
        </p:nvSpPr>
        <p:spPr>
          <a:xfrm>
            <a:off x="8078450" y="2785404"/>
            <a:ext cx="3231975" cy="1938992"/>
          </a:xfrm>
          <a:prstGeom prst="rect">
            <a:avLst/>
          </a:prstGeom>
          <a:solidFill>
            <a:srgbClr val="38A6E9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s-ES" sz="2400" u="sng" dirty="0"/>
              <a:t>INTERNACIONAL</a:t>
            </a:r>
          </a:p>
          <a:p>
            <a:endParaRPr lang="es-ES" sz="2400" u="sng" dirty="0"/>
          </a:p>
          <a:p>
            <a:r>
              <a:rPr lang="es-ES" sz="2400" u="sng" dirty="0"/>
              <a:t>COMUNITARIA (UE)</a:t>
            </a:r>
          </a:p>
          <a:p>
            <a:endParaRPr lang="es-ES" sz="2400" u="sng" dirty="0"/>
          </a:p>
          <a:p>
            <a:r>
              <a:rPr lang="es-ES" sz="2400" u="sng" dirty="0"/>
              <a:t>NACIONAL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65E8B87-2A19-440A-B709-20735A707F5D}"/>
              </a:ext>
            </a:extLst>
          </p:cNvPr>
          <p:cNvSpPr txBox="1"/>
          <p:nvPr/>
        </p:nvSpPr>
        <p:spPr>
          <a:xfrm>
            <a:off x="4571999" y="5359792"/>
            <a:ext cx="4192284" cy="461665"/>
          </a:xfrm>
          <a:prstGeom prst="rect">
            <a:avLst/>
          </a:prstGeom>
          <a:solidFill>
            <a:srgbClr val="38A6E9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s-ES" sz="2400" dirty="0"/>
              <a:t>PROPUESTAS DE MEJORA</a:t>
            </a:r>
          </a:p>
        </p:txBody>
      </p:sp>
      <p:sp>
        <p:nvSpPr>
          <p:cNvPr id="10" name="Flecha: a la derecha 9">
            <a:extLst>
              <a:ext uri="{FF2B5EF4-FFF2-40B4-BE49-F238E27FC236}">
                <a16:creationId xmlns:a16="http://schemas.microsoft.com/office/drawing/2014/main" id="{2FA6C119-E107-4292-ADA4-E3CDB56BE621}"/>
              </a:ext>
            </a:extLst>
          </p:cNvPr>
          <p:cNvSpPr/>
          <p:nvPr/>
        </p:nvSpPr>
        <p:spPr>
          <a:xfrm>
            <a:off x="7441810" y="3615397"/>
            <a:ext cx="478302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Abrir llave 10">
            <a:extLst>
              <a:ext uri="{FF2B5EF4-FFF2-40B4-BE49-F238E27FC236}">
                <a16:creationId xmlns:a16="http://schemas.microsoft.com/office/drawing/2014/main" id="{B4C0DF70-1321-4401-9590-7D41F429B56C}"/>
              </a:ext>
            </a:extLst>
          </p:cNvPr>
          <p:cNvSpPr/>
          <p:nvPr/>
        </p:nvSpPr>
        <p:spPr>
          <a:xfrm>
            <a:off x="4009292" y="1280160"/>
            <a:ext cx="225083" cy="475488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274385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158DA4E4-9D96-44AE-82D1-1D2473AD9026}"/>
              </a:ext>
            </a:extLst>
          </p:cNvPr>
          <p:cNvSpPr txBox="1"/>
          <p:nvPr/>
        </p:nvSpPr>
        <p:spPr>
          <a:xfrm>
            <a:off x="506437" y="1139483"/>
            <a:ext cx="6237771" cy="954107"/>
          </a:xfrm>
          <a:prstGeom prst="rect">
            <a:avLst/>
          </a:prstGeom>
          <a:solidFill>
            <a:srgbClr val="38A6E9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s-ES" sz="2800" dirty="0"/>
              <a:t>Instrumento de engarce</a:t>
            </a:r>
          </a:p>
          <a:p>
            <a:r>
              <a:rPr lang="es-ES" sz="2800" dirty="0"/>
              <a:t>TRABAJO – NUEVAS TECNOLOGÍAS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0A77B2A-147B-4DA4-B8DD-5902D001880A}"/>
              </a:ext>
            </a:extLst>
          </p:cNvPr>
          <p:cNvSpPr txBox="1"/>
          <p:nvPr/>
        </p:nvSpPr>
        <p:spPr>
          <a:xfrm>
            <a:off x="7554350" y="745588"/>
            <a:ext cx="3685735" cy="1446550"/>
          </a:xfrm>
          <a:prstGeom prst="rect">
            <a:avLst/>
          </a:prstGeom>
          <a:solidFill>
            <a:srgbClr val="38A6E9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s-E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AJUSTES RAZONABLES</a:t>
            </a:r>
          </a:p>
        </p:txBody>
      </p:sp>
      <p:sp>
        <p:nvSpPr>
          <p:cNvPr id="10" name="Flecha: a la derecha 9">
            <a:extLst>
              <a:ext uri="{FF2B5EF4-FFF2-40B4-BE49-F238E27FC236}">
                <a16:creationId xmlns:a16="http://schemas.microsoft.com/office/drawing/2014/main" id="{95AB9713-5129-4867-8E03-6B06BA9873FF}"/>
              </a:ext>
            </a:extLst>
          </p:cNvPr>
          <p:cNvSpPr/>
          <p:nvPr/>
        </p:nvSpPr>
        <p:spPr>
          <a:xfrm>
            <a:off x="6893169" y="1477108"/>
            <a:ext cx="478302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DCD84747-C86A-4FE4-8D3F-D628649CF0FD}"/>
              </a:ext>
            </a:extLst>
          </p:cNvPr>
          <p:cNvSpPr txBox="1"/>
          <p:nvPr/>
        </p:nvSpPr>
        <p:spPr>
          <a:xfrm>
            <a:off x="1643270" y="3564834"/>
            <a:ext cx="9177131" cy="1077218"/>
          </a:xfrm>
          <a:prstGeom prst="rect">
            <a:avLst/>
          </a:prstGeom>
          <a:solidFill>
            <a:srgbClr val="38A6E9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s-ES" sz="3200" dirty="0"/>
              <a:t>Es una medida </a:t>
            </a:r>
            <a:r>
              <a:rPr lang="es-E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antidiscriminatoria (obligatoria)</a:t>
            </a:r>
            <a:r>
              <a:rPr lang="es-ES" sz="3200" dirty="0"/>
              <a:t> no de mera acción positiva</a:t>
            </a:r>
          </a:p>
        </p:txBody>
      </p:sp>
      <p:sp>
        <p:nvSpPr>
          <p:cNvPr id="3" name="Flecha: curvada hacia la izquierda 2">
            <a:extLst>
              <a:ext uri="{FF2B5EF4-FFF2-40B4-BE49-F238E27FC236}">
                <a16:creationId xmlns:a16="http://schemas.microsoft.com/office/drawing/2014/main" id="{DE375AC9-F03B-40C5-A5C3-847BC69E10B1}"/>
              </a:ext>
            </a:extLst>
          </p:cNvPr>
          <p:cNvSpPr/>
          <p:nvPr/>
        </p:nvSpPr>
        <p:spPr>
          <a:xfrm>
            <a:off x="10820401" y="2192138"/>
            <a:ext cx="1229826" cy="172126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41755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2DF58E-0F87-4D7B-BE89-EE4C5737C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82187"/>
          </a:xfrm>
          <a:solidFill>
            <a:srgbClr val="38A6E9"/>
          </a:solidFill>
          <a:ln>
            <a:solidFill>
              <a:srgbClr val="FFFF00"/>
            </a:solidFill>
          </a:ln>
        </p:spPr>
        <p:txBody>
          <a:bodyPr/>
          <a:lstStyle/>
          <a:p>
            <a:pPr lvl="2"/>
            <a:r>
              <a:rPr lang="es-ES" sz="3200" b="1" dirty="0">
                <a:solidFill>
                  <a:schemeClr val="tx1"/>
                </a:solidFill>
              </a:rPr>
              <a:t>Los </a:t>
            </a:r>
            <a:r>
              <a:rPr lang="es-ES" sz="3200" b="1" u="sng" dirty="0">
                <a:solidFill>
                  <a:schemeClr val="tx1"/>
                </a:solidFill>
              </a:rPr>
              <a:t>AJUSTES RAZONABLES </a:t>
            </a:r>
            <a:r>
              <a:rPr lang="es-ES" sz="3200" b="1" dirty="0">
                <a:solidFill>
                  <a:schemeClr val="tx1"/>
                </a:solidFill>
              </a:rPr>
              <a:t>son actuaciones particularizadas de la accesibilidad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39A35C0-D80B-467F-A5BE-E8F75FFF5B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6111" y="1659988"/>
            <a:ext cx="4853541" cy="4962038"/>
          </a:xfrm>
          <a:solidFill>
            <a:srgbClr val="38A6E9"/>
          </a:solidFill>
          <a:ln>
            <a:solidFill>
              <a:srgbClr val="FFFF00"/>
            </a:solidFill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ES" sz="2400" b="1" u="sng" dirty="0"/>
              <a:t>MEDIDAS DE ACCESIBILIDAD</a:t>
            </a:r>
            <a:r>
              <a:rPr lang="es-ES" sz="2400" dirty="0"/>
              <a:t>:</a:t>
            </a:r>
          </a:p>
          <a:p>
            <a:pPr marL="0" indent="0">
              <a:buNone/>
            </a:pPr>
            <a:r>
              <a:rPr lang="es-ES" sz="2400" dirty="0"/>
              <a:t>facilitan el acceso de las personas con discapacidad en las diversas actividades sociales, sin embargo, son de </a:t>
            </a:r>
            <a:r>
              <a:rPr lang="es-ES" sz="2400" b="1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carácter general</a:t>
            </a:r>
            <a:r>
              <a:rPr lang="es-ES" sz="2400" dirty="0"/>
              <a:t>, y se encaminan a hacer posible para </a:t>
            </a:r>
            <a:r>
              <a:rPr lang="es-ES" sz="24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todas las personas </a:t>
            </a:r>
            <a:r>
              <a:rPr lang="es-ES" sz="2400" dirty="0"/>
              <a:t>(mayores, con y sin discapacidad) el acceso a los entornos, productos o servicios o en el ejercicio de los derechos</a:t>
            </a:r>
          </a:p>
          <a:p>
            <a:pPr marL="0" indent="0">
              <a:buNone/>
            </a:pPr>
            <a:endParaRPr lang="es-ES" sz="2400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EBBE1FA-A604-44DC-B2A4-8AC37B6618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09237" y="1659988"/>
            <a:ext cx="5315963" cy="4962038"/>
          </a:xfrm>
          <a:solidFill>
            <a:srgbClr val="38A6E9"/>
          </a:solidFill>
          <a:ln>
            <a:solidFill>
              <a:srgbClr val="FFFF00"/>
            </a:solidFill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ES" sz="2400" b="1" u="sng" dirty="0"/>
              <a:t>MEDIDAS DE AJUSTES RAZONABLES</a:t>
            </a:r>
            <a:r>
              <a:rPr lang="es-ES" sz="2400" dirty="0"/>
              <a:t>:</a:t>
            </a:r>
          </a:p>
          <a:p>
            <a:pPr marL="0" indent="0">
              <a:buNone/>
            </a:pPr>
            <a:r>
              <a:rPr lang="es-ES" sz="2400" dirty="0"/>
              <a:t>son medidas de </a:t>
            </a:r>
            <a:r>
              <a:rPr lang="es-ES" sz="2400" b="1" i="1" u="sng" dirty="0">
                <a:solidFill>
                  <a:srgbClr val="FFFF00"/>
                </a:solidFill>
              </a:rPr>
              <a:t>naturaleza</a:t>
            </a:r>
            <a:r>
              <a:rPr lang="es-ES" sz="2400" b="1" u="sng" dirty="0">
                <a:solidFill>
                  <a:srgbClr val="FFFF00"/>
                </a:solidFill>
              </a:rPr>
              <a:t> </a:t>
            </a:r>
            <a:r>
              <a:rPr lang="es-ES" sz="2400" b="1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particular</a:t>
            </a:r>
            <a:r>
              <a:rPr lang="es-ES" sz="2400" i="1" dirty="0">
                <a:solidFill>
                  <a:srgbClr val="FFFF00"/>
                </a:solidFill>
              </a:rPr>
              <a:t>,</a:t>
            </a:r>
            <a:r>
              <a:rPr lang="es-ES" sz="2400" dirty="0"/>
              <a:t> necesarias para que la persona con discapacidad se encuentre en igualdad de condiciones con las demás en el acceso a un entorno, producto o servicio o en el ejercicio de un derecho, de manera que los ajustes razonables vienen a ser </a:t>
            </a:r>
            <a:r>
              <a:rPr lang="es-ES" sz="2400" i="1" u="sng" dirty="0">
                <a:solidFill>
                  <a:srgbClr val="FFFF00"/>
                </a:solidFill>
              </a:rPr>
              <a:t>ajustes personalizados </a:t>
            </a:r>
          </a:p>
          <a:p>
            <a:pPr marL="0" indent="0">
              <a:buNone/>
            </a:pPr>
            <a:r>
              <a:rPr lang="es-ES" sz="2400" dirty="0"/>
              <a:t>(Ej. ascensor, grúa…)</a:t>
            </a:r>
          </a:p>
          <a:p>
            <a:pPr marL="0" indent="0">
              <a:buNone/>
            </a:pPr>
            <a:endParaRPr lang="es-ES" sz="2400" dirty="0"/>
          </a:p>
          <a:p>
            <a:pPr marL="0" indent="0">
              <a:buNone/>
            </a:pPr>
            <a:endParaRPr lang="es-ES" sz="2400" dirty="0"/>
          </a:p>
          <a:p>
            <a:pPr marL="0" indent="0">
              <a:buNone/>
            </a:pPr>
            <a:endParaRPr lang="es-ES" sz="2400" dirty="0"/>
          </a:p>
          <a:p>
            <a:pPr marL="0" indent="0">
              <a:buNone/>
            </a:pPr>
            <a:endParaRPr lang="es-ES" sz="2400" i="1" u="sng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54037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48252B-AA1C-4E25-9141-D9326CF8F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015" y="140677"/>
            <a:ext cx="9161585" cy="872197"/>
          </a:xfrm>
          <a:solidFill>
            <a:srgbClr val="38A6E9"/>
          </a:solidFill>
          <a:ln>
            <a:solidFill>
              <a:srgbClr val="FFFF00"/>
            </a:solidFill>
          </a:ln>
        </p:spPr>
        <p:txBody>
          <a:bodyPr/>
          <a:lstStyle/>
          <a:p>
            <a:r>
              <a:rPr lang="es-ES" sz="2800" b="1" i="1" u="sng" dirty="0"/>
              <a:t>NUEVAS TECNOLOGÍAS </a:t>
            </a:r>
            <a:r>
              <a:rPr lang="es-ES" sz="2800" b="1" dirty="0"/>
              <a:t>EN LA CONVENCIÓN DE DERECHOS DE LAS PERSONAS CON DISCAPACIDAD </a:t>
            </a:r>
            <a:r>
              <a:rPr lang="es-ES" sz="2800" dirty="0"/>
              <a:t>(CDPD)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74DCEE3-09A1-4681-94BB-09623D9922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015" y="1153551"/>
            <a:ext cx="11746523" cy="5563771"/>
          </a:xfrm>
          <a:solidFill>
            <a:srgbClr val="38A6E9"/>
          </a:solidFill>
          <a:ln>
            <a:solidFill>
              <a:srgbClr val="FFFF00"/>
            </a:solidFill>
          </a:ln>
        </p:spPr>
        <p:txBody>
          <a:bodyPr>
            <a:normAutofit fontScale="92500"/>
          </a:bodyPr>
          <a:lstStyle/>
          <a:p>
            <a:r>
              <a:rPr lang="es-ES" sz="2600" u="sng" dirty="0"/>
              <a:t>Importancia</a:t>
            </a:r>
            <a:r>
              <a:rPr lang="es-ES" sz="2600" dirty="0"/>
              <a:t> de las </a:t>
            </a:r>
            <a:r>
              <a:rPr lang="es-ES" sz="2600" b="1" dirty="0"/>
              <a:t>tecnologías </a:t>
            </a:r>
            <a:r>
              <a:rPr lang="es-ES" sz="2600" dirty="0"/>
              <a:t>en la CDPD (se mencionan hasta 18 veces)</a:t>
            </a:r>
            <a:r>
              <a:rPr lang="es-ES" sz="2600" dirty="0">
                <a:sym typeface="Wingdings" panose="05000000000000000000" pitchFamily="2" charset="2"/>
              </a:rPr>
              <a:t>:</a:t>
            </a:r>
          </a:p>
          <a:p>
            <a:pPr lvl="1"/>
            <a:r>
              <a:rPr lang="es-ES" sz="2600" u="sng" dirty="0">
                <a:sym typeface="Wingdings" panose="05000000000000000000" pitchFamily="2" charset="2"/>
              </a:rPr>
              <a:t>Mejoran la capacidad funcional de las personas </a:t>
            </a:r>
            <a:r>
              <a:rPr lang="es-ES" sz="2600" dirty="0">
                <a:sym typeface="Wingdings" panose="05000000000000000000" pitchFamily="2" charset="2"/>
              </a:rPr>
              <a:t>en cuanto cognición; comunicación; audición; movilidad; cuidado personal; visión</a:t>
            </a:r>
          </a:p>
          <a:p>
            <a:pPr lvl="1"/>
            <a:r>
              <a:rPr lang="es-ES" sz="2600" dirty="0"/>
              <a:t>Aparece la expresión: “</a:t>
            </a:r>
            <a:r>
              <a:rPr lang="es-ES" sz="2600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Tecnología de apoyo</a:t>
            </a:r>
            <a:r>
              <a:rPr lang="es-ES" sz="2600" dirty="0"/>
              <a:t>” o “</a:t>
            </a:r>
            <a:r>
              <a:rPr lang="es-ES" sz="2600" dirty="0">
                <a:solidFill>
                  <a:srgbClr val="FFFF00"/>
                </a:solidFill>
              </a:rPr>
              <a:t>Tecnología de asistencia”</a:t>
            </a:r>
            <a:r>
              <a:rPr lang="es-ES" sz="2600" dirty="0"/>
              <a:t>  </a:t>
            </a:r>
            <a:r>
              <a:rPr lang="es-ES" sz="2600" dirty="0">
                <a:sym typeface="Wingdings" panose="05000000000000000000" pitchFamily="2" charset="2"/>
              </a:rPr>
              <a:t> Medios específicos de ajustes razonables para mejorar la salud y bienestar en diversos ámbitos </a:t>
            </a:r>
          </a:p>
          <a:p>
            <a:pPr lvl="1"/>
            <a:r>
              <a:rPr lang="es-ES" sz="2600" b="1" u="sng" dirty="0">
                <a:sym typeface="Wingdings" panose="05000000000000000000" pitchFamily="2" charset="2"/>
              </a:rPr>
              <a:t>Concretamente:</a:t>
            </a:r>
            <a:r>
              <a:rPr lang="es-ES" sz="2600" dirty="0">
                <a:sym typeface="Wingdings" panose="05000000000000000000" pitchFamily="2" charset="2"/>
              </a:rPr>
              <a:t> </a:t>
            </a:r>
            <a:r>
              <a:rPr lang="es-ES" sz="2600" i="1" dirty="0">
                <a:sym typeface="Wingdings" panose="05000000000000000000" pitchFamily="2" charset="2"/>
              </a:rPr>
              <a:t>Productos </a:t>
            </a:r>
            <a:r>
              <a:rPr lang="es-ES" sz="2600" b="1" i="1" u="sng" dirty="0">
                <a:solidFill>
                  <a:srgbClr val="FFFF00"/>
                </a:solidFill>
                <a:sym typeface="Wingdings" panose="05000000000000000000" pitchFamily="2" charset="2"/>
              </a:rPr>
              <a:t>físicos</a:t>
            </a:r>
            <a:r>
              <a:rPr lang="es-ES" sz="2600" i="1" dirty="0">
                <a:sym typeface="Wingdings" panose="05000000000000000000" pitchFamily="2" charset="2"/>
              </a:rPr>
              <a:t> </a:t>
            </a:r>
            <a:r>
              <a:rPr lang="es-ES" sz="2600" dirty="0">
                <a:sym typeface="Wingdings" panose="05000000000000000000" pitchFamily="2" charset="2"/>
              </a:rPr>
              <a:t>como </a:t>
            </a:r>
            <a:r>
              <a:rPr lang="es-ES" sz="2600" dirty="0"/>
              <a:t>sillas de ruedas, anteojos, audífonos, prótesis, dispositivos para caminar o compresas para la incontinencia; </a:t>
            </a:r>
            <a:r>
              <a:rPr lang="es-ES" sz="2600" u="sng" dirty="0"/>
              <a:t>o pueden ser </a:t>
            </a:r>
            <a:r>
              <a:rPr lang="es-ES" sz="2600" b="1" i="1" u="sng" dirty="0">
                <a:solidFill>
                  <a:srgbClr val="FFFF00"/>
                </a:solidFill>
              </a:rPr>
              <a:t>digitales</a:t>
            </a:r>
            <a:r>
              <a:rPr lang="es-ES" sz="2600" dirty="0"/>
              <a:t>, y presentarse en forma de software y aplicaciones que respaldan la comunicación interpersonal, acceso a la información, gestión del tiempo cotidiano, rehabilitación, educación y formación, etc. También pueden ser </a:t>
            </a:r>
            <a:r>
              <a:rPr lang="es-ES" sz="2600" b="1" u="sng" dirty="0">
                <a:solidFill>
                  <a:srgbClr val="FFFF00"/>
                </a:solidFill>
              </a:rPr>
              <a:t>adaptaciones</a:t>
            </a:r>
            <a:r>
              <a:rPr lang="es-ES" sz="2600" b="1" u="sng" dirty="0"/>
              <a:t> </a:t>
            </a:r>
            <a:r>
              <a:rPr lang="es-ES" sz="2600" dirty="0"/>
              <a:t>al entorno físico, por ejemplo, rampas portátiles o pasamanos</a:t>
            </a:r>
            <a:endParaRPr lang="es-ES" sz="2600" dirty="0">
              <a:sym typeface="Wingdings" panose="05000000000000000000" pitchFamily="2" charset="2"/>
            </a:endParaRPr>
          </a:p>
          <a:p>
            <a:pPr lvl="2"/>
            <a:endParaRPr lang="es-ES" sz="2200" dirty="0"/>
          </a:p>
        </p:txBody>
      </p:sp>
    </p:spTree>
    <p:extLst>
      <p:ext uri="{BB962C8B-B14F-4D97-AF65-F5344CB8AC3E}">
        <p14:creationId xmlns:p14="http://schemas.microsoft.com/office/powerpoint/2010/main" val="6519348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9FB418-98D8-4079-91CC-774E38E81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625" y="196948"/>
            <a:ext cx="9889587" cy="1139483"/>
          </a:xfrm>
          <a:solidFill>
            <a:srgbClr val="38A6E9"/>
          </a:solidFill>
          <a:ln>
            <a:solidFill>
              <a:srgbClr val="FFFF00"/>
            </a:solidFill>
          </a:ln>
        </p:spPr>
        <p:txBody>
          <a:bodyPr/>
          <a:lstStyle/>
          <a:p>
            <a:r>
              <a:rPr lang="es-ES" sz="3600" b="1" dirty="0"/>
              <a:t>Supuestos de ajustes razonables basados en las nuevas tecnologías (3 casos reales)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AF40BE4-2165-4630-A066-AC5A3DCA65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7625" y="1561514"/>
            <a:ext cx="3671668" cy="576262"/>
          </a:xfrm>
          <a:solidFill>
            <a:srgbClr val="38A6E9"/>
          </a:solidFill>
          <a:ln>
            <a:solidFill>
              <a:srgbClr val="FFFF00"/>
            </a:solidFill>
          </a:ln>
        </p:spPr>
        <p:txBody>
          <a:bodyPr/>
          <a:lstStyle/>
          <a:p>
            <a:pPr algn="ctr"/>
            <a:r>
              <a:rPr lang="es-ES" b="1" dirty="0">
                <a:solidFill>
                  <a:srgbClr val="FFC000"/>
                </a:solidFill>
              </a:rPr>
              <a:t>METAVERSO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C1709AF-4DEE-473B-A04B-5CD2183B440E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337625" y="2362859"/>
            <a:ext cx="3671668" cy="4298192"/>
          </a:xfrm>
          <a:ln>
            <a:solidFill>
              <a:srgbClr val="FFFF00"/>
            </a:solidFill>
          </a:ln>
        </p:spPr>
        <p:txBody>
          <a:bodyPr>
            <a:noAutofit/>
          </a:bodyPr>
          <a:lstStyle/>
          <a:p>
            <a:r>
              <a:rPr lang="es-ES" sz="2000" dirty="0"/>
              <a:t>A través de avatares en un entorno de realidad virtual se pueden tener reuniones telemáticas con sensación de presencialidad, se ve al avatar de una persona que puede estar LEJOS y costaría llegar a quienes tienen movilidad reducida. </a:t>
            </a:r>
            <a:r>
              <a:rPr lang="es-ES" sz="2000" dirty="0">
                <a:solidFill>
                  <a:srgbClr val="FFFF00"/>
                </a:solidFill>
              </a:rPr>
              <a:t>«LAS BARRERAS QUE SE ENCUENTRAN EN EL MUNDO FÍSICO DESAPARECEN EN EL MUNDO VIRTUAL»</a:t>
            </a:r>
            <a:r>
              <a:rPr lang="es-ES" sz="2000" dirty="0"/>
              <a:t> (como expresó un afectado)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65F9754-3DAF-4646-A011-D6D6510C9B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361959" y="1561514"/>
            <a:ext cx="3487812" cy="576262"/>
          </a:xfrm>
          <a:solidFill>
            <a:srgbClr val="38A6E9"/>
          </a:solidFill>
          <a:ln>
            <a:solidFill>
              <a:srgbClr val="FFFF00"/>
            </a:solidFill>
          </a:ln>
        </p:spPr>
        <p:txBody>
          <a:bodyPr/>
          <a:lstStyle/>
          <a:p>
            <a:pPr algn="ctr"/>
            <a:r>
              <a:rPr lang="es-ES" b="1" dirty="0">
                <a:solidFill>
                  <a:srgbClr val="FFC000"/>
                </a:solidFill>
              </a:rPr>
              <a:t>VISOR OCULAR</a:t>
            </a: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3873C2C9-DE29-442A-88A4-001AE51BDD47}"/>
              </a:ext>
            </a:extLst>
          </p:cNvPr>
          <p:cNvSpPr>
            <a:spLocks noGrp="1"/>
          </p:cNvSpPr>
          <p:nvPr>
            <p:ph type="body" sz="half" idx="16"/>
          </p:nvPr>
        </p:nvSpPr>
        <p:spPr>
          <a:xfrm>
            <a:off x="4361960" y="2362858"/>
            <a:ext cx="3487812" cy="4298193"/>
          </a:xfrm>
          <a:ln>
            <a:solidFill>
              <a:srgbClr val="FFFF00"/>
            </a:solidFill>
          </a:ln>
        </p:spPr>
        <p:txBody>
          <a:bodyPr>
            <a:noAutofit/>
          </a:bodyPr>
          <a:lstStyle/>
          <a:p>
            <a:r>
              <a:rPr lang="es-ES" sz="2000" dirty="0"/>
              <a:t>Profesora de universidad con ELA (síntomas y problemas que ocasionan en la docencia e investigación: la dificultad de </a:t>
            </a:r>
            <a:r>
              <a:rPr lang="es-ES" sz="2000" b="1" dirty="0"/>
              <a:t>comunicación</a:t>
            </a:r>
            <a:r>
              <a:rPr lang="es-ES" sz="2000" dirty="0"/>
              <a:t>)</a:t>
            </a:r>
          </a:p>
          <a:p>
            <a:r>
              <a:rPr lang="es-ES" sz="2000" dirty="0"/>
              <a:t>Aprovechar las funciones que pueden utilizar (musculatura de los ojos, funciones cognitivas e intelectuales)</a:t>
            </a:r>
          </a:p>
          <a:p>
            <a:r>
              <a:rPr lang="es-ES" sz="2000" dirty="0"/>
              <a:t>Dispositivos alternativos visor óptico</a:t>
            </a: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8B4187D8-6907-4E93-B093-1DC6639EF52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88923" y="1561514"/>
            <a:ext cx="3876336" cy="576262"/>
          </a:xfrm>
          <a:solidFill>
            <a:srgbClr val="38A6E9"/>
          </a:solidFill>
          <a:ln>
            <a:solidFill>
              <a:srgbClr val="FFFF00"/>
            </a:solidFill>
          </a:ln>
        </p:spPr>
        <p:txBody>
          <a:bodyPr/>
          <a:lstStyle/>
          <a:p>
            <a:pPr algn="ctr"/>
            <a:r>
              <a:rPr lang="es-ES" b="1" dirty="0">
                <a:solidFill>
                  <a:srgbClr val="FFC000"/>
                </a:solidFill>
              </a:rPr>
              <a:t>NEUROTECNOLOGÍA</a:t>
            </a: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BE753A20-D300-4480-8EE1-1C2658534D1E}"/>
              </a:ext>
            </a:extLst>
          </p:cNvPr>
          <p:cNvSpPr>
            <a:spLocks noGrp="1"/>
          </p:cNvSpPr>
          <p:nvPr>
            <p:ph type="body" sz="half" idx="17"/>
          </p:nvPr>
        </p:nvSpPr>
        <p:spPr>
          <a:xfrm>
            <a:off x="8199807" y="2362859"/>
            <a:ext cx="3765452" cy="4298192"/>
          </a:xfrm>
          <a:ln>
            <a:solidFill>
              <a:srgbClr val="FFFF00"/>
            </a:solidFill>
          </a:ln>
        </p:spPr>
        <p:txBody>
          <a:bodyPr>
            <a:normAutofit/>
          </a:bodyPr>
          <a:lstStyle/>
          <a:p>
            <a:r>
              <a:rPr lang="es-ES" sz="2000" dirty="0"/>
              <a:t>La </a:t>
            </a:r>
            <a:r>
              <a:rPr lang="es-ES" sz="2000" u="sng" dirty="0" err="1"/>
              <a:t>neurotecnología</a:t>
            </a:r>
            <a:r>
              <a:rPr lang="es-ES" sz="2000" dirty="0"/>
              <a:t> capacita la interacción con la actividad cerebral, registrarla y </a:t>
            </a:r>
            <a:r>
              <a:rPr lang="es-ES" sz="2000" u="sng" dirty="0"/>
              <a:t>modificarla</a:t>
            </a:r>
            <a:r>
              <a:rPr lang="es-ES" sz="2000" dirty="0"/>
              <a:t>. En la docencia, permite a personas con imposibilidad de comunicarse, el </a:t>
            </a:r>
            <a:r>
              <a:rPr lang="es-ES" sz="2000" dirty="0" err="1"/>
              <a:t>dº</a:t>
            </a:r>
            <a:r>
              <a:rPr lang="es-ES" sz="2000" dirty="0"/>
              <a:t> a la palabra y a la expresión.</a:t>
            </a:r>
          </a:p>
          <a:p>
            <a:r>
              <a:rPr lang="es-ES" sz="2000" dirty="0"/>
              <a:t>Tb. Mediante cirugía  se insertó una prótesis cerebral con un interfaz que mejoró la visión</a:t>
            </a:r>
          </a:p>
        </p:txBody>
      </p:sp>
      <p:sp>
        <p:nvSpPr>
          <p:cNvPr id="9" name="Flecha: a la derecha 8">
            <a:extLst>
              <a:ext uri="{FF2B5EF4-FFF2-40B4-BE49-F238E27FC236}">
                <a16:creationId xmlns:a16="http://schemas.microsoft.com/office/drawing/2014/main" id="{F615B44E-1CD0-44E0-A334-D617FE521753}"/>
              </a:ext>
            </a:extLst>
          </p:cNvPr>
          <p:cNvSpPr/>
          <p:nvPr/>
        </p:nvSpPr>
        <p:spPr>
          <a:xfrm>
            <a:off x="4009293" y="4235593"/>
            <a:ext cx="381235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Flecha: a la derecha 9">
            <a:extLst>
              <a:ext uri="{FF2B5EF4-FFF2-40B4-BE49-F238E27FC236}">
                <a16:creationId xmlns:a16="http://schemas.microsoft.com/office/drawing/2014/main" id="{46707678-2EC5-40C8-A184-4ADA62A35365}"/>
              </a:ext>
            </a:extLst>
          </p:cNvPr>
          <p:cNvSpPr/>
          <p:nvPr/>
        </p:nvSpPr>
        <p:spPr>
          <a:xfrm>
            <a:off x="7849771" y="4269638"/>
            <a:ext cx="350036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72477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59153C-FAA6-419B-9783-F1754E74A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1" y="132735"/>
            <a:ext cx="9860334" cy="1091382"/>
          </a:xfrm>
          <a:solidFill>
            <a:srgbClr val="38A6E9"/>
          </a:solidFill>
          <a:ln>
            <a:solidFill>
              <a:srgbClr val="FFFF00"/>
            </a:solidFill>
          </a:ln>
        </p:spPr>
        <p:txBody>
          <a:bodyPr/>
          <a:lstStyle/>
          <a:p>
            <a:r>
              <a:rPr lang="es-ES" sz="3600" b="1" dirty="0"/>
              <a:t>Reglamento (UE) 2024/1689 sobre inteligencia artificial </a:t>
            </a:r>
            <a:r>
              <a:rPr lang="es-ES" sz="3600" b="1" dirty="0">
                <a:solidFill>
                  <a:srgbClr val="FFFF00"/>
                </a:solidFill>
              </a:rPr>
              <a:t>(RIA)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E232334-6D5C-4A5F-A7EB-34B61B090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" y="1489587"/>
            <a:ext cx="11772900" cy="5058697"/>
          </a:xfrm>
          <a:solidFill>
            <a:srgbClr val="38A6E9"/>
          </a:solidFill>
          <a:ln>
            <a:solidFill>
              <a:srgbClr val="FFFF00"/>
            </a:solidFill>
          </a:ln>
        </p:spPr>
        <p:txBody>
          <a:bodyPr>
            <a:noAutofit/>
          </a:bodyPr>
          <a:lstStyle/>
          <a:p>
            <a:r>
              <a:rPr lang="es-ES" sz="2400" dirty="0"/>
              <a:t>La Unión y todos los Estados miembros están obligados a que </a:t>
            </a:r>
            <a:r>
              <a:rPr lang="es-ES" sz="2400" b="1" i="1" dirty="0"/>
              <a:t>las personas con discapacidad</a:t>
            </a:r>
            <a:r>
              <a:rPr lang="es-ES" sz="2400" dirty="0"/>
              <a:t> </a:t>
            </a:r>
            <a:r>
              <a:rPr lang="es-ES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tengan acceso</a:t>
            </a:r>
            <a:r>
              <a:rPr lang="es-ES" sz="2400" dirty="0"/>
              <a:t>, </a:t>
            </a:r>
            <a:r>
              <a:rPr lang="es-ES" sz="2400" u="sng" dirty="0"/>
              <a:t>en igualdad de condiciones </a:t>
            </a:r>
            <a:r>
              <a:rPr lang="es-ES" sz="2400" dirty="0"/>
              <a:t>con las demás, a las </a:t>
            </a:r>
            <a:r>
              <a:rPr lang="es-ES" sz="2400" b="1" dirty="0"/>
              <a:t>tecnologías</a:t>
            </a:r>
            <a:r>
              <a:rPr lang="es-ES" sz="2400" dirty="0"/>
              <a:t> y sistemas de la </a:t>
            </a:r>
            <a:r>
              <a:rPr lang="es-ES" sz="2400" b="1" dirty="0"/>
              <a:t>información</a:t>
            </a:r>
            <a:r>
              <a:rPr lang="es-ES" sz="2400" dirty="0"/>
              <a:t> y las </a:t>
            </a:r>
            <a:r>
              <a:rPr lang="es-ES" sz="2400" b="1" dirty="0"/>
              <a:t>comunicaciones</a:t>
            </a:r>
            <a:r>
              <a:rPr lang="es-ES" sz="2400" dirty="0"/>
              <a:t>, y a garantizar el respeto a la intimidad de las personas con discapacidad (</a:t>
            </a:r>
            <a:r>
              <a:rPr lang="es-ES" sz="2400" dirty="0">
                <a:solidFill>
                  <a:srgbClr val="FFFF00"/>
                </a:solidFill>
              </a:rPr>
              <a:t>considerando 80</a:t>
            </a:r>
            <a:r>
              <a:rPr lang="es-ES" sz="2400" dirty="0"/>
              <a:t>)</a:t>
            </a:r>
          </a:p>
          <a:p>
            <a:r>
              <a:rPr lang="es-ES" sz="2400" dirty="0"/>
              <a:t>Especial referencia al </a:t>
            </a:r>
            <a:r>
              <a:rPr lang="es-ES" sz="2400" b="1" u="sng" dirty="0"/>
              <a:t>peligro</a:t>
            </a:r>
            <a:r>
              <a:rPr lang="es-ES" sz="2400" b="1" dirty="0"/>
              <a:t> de la IA </a:t>
            </a:r>
            <a:r>
              <a:rPr lang="es-ES" sz="2400" dirty="0"/>
              <a:t>respecto a </a:t>
            </a:r>
            <a:r>
              <a:rPr lang="es-ES" sz="2400" b="1" i="1" dirty="0"/>
              <a:t>personas con discapacidad</a:t>
            </a:r>
            <a:r>
              <a:rPr lang="es-ES" sz="2400" dirty="0"/>
              <a:t>, en particular </a:t>
            </a:r>
            <a:r>
              <a:rPr lang="es-ES" sz="2400" dirty="0">
                <a:sym typeface="Wingdings" panose="05000000000000000000" pitchFamily="2" charset="2"/>
              </a:rPr>
              <a:t> </a:t>
            </a:r>
            <a:r>
              <a:rPr lang="es-ES" sz="2400" u="sng" dirty="0">
                <a:sym typeface="Wingdings" panose="05000000000000000000" pitchFamily="2" charset="2"/>
              </a:rPr>
              <a:t>identificación biométrica remota en tiempo real de personas físicas</a:t>
            </a:r>
            <a:r>
              <a:rPr lang="es-ES" sz="2400" dirty="0">
                <a:sym typeface="Wingdings" panose="05000000000000000000" pitchFamily="2" charset="2"/>
              </a:rPr>
              <a:t> (considerandos 29, 32, 54 y 57, 58, 80, 132)</a:t>
            </a:r>
            <a:r>
              <a:rPr lang="es-ES" sz="2400" dirty="0"/>
              <a:t>:  </a:t>
            </a:r>
          </a:p>
          <a:p>
            <a:pPr lvl="1"/>
            <a:r>
              <a:rPr lang="es-ES" sz="2400" dirty="0"/>
              <a:t>“</a:t>
            </a:r>
            <a:r>
              <a:rPr lang="es-ES" sz="2400" u="sng" dirty="0"/>
              <a:t>explotar la vulnerabilidad </a:t>
            </a:r>
            <a:r>
              <a:rPr lang="es-ES" sz="2400" dirty="0"/>
              <a:t>derivada de la discapacidad”</a:t>
            </a:r>
          </a:p>
          <a:p>
            <a:pPr lvl="1"/>
            <a:r>
              <a:rPr lang="es-ES" sz="2400" dirty="0"/>
              <a:t>Puede </a:t>
            </a:r>
            <a:r>
              <a:rPr lang="es-ES" sz="2400" u="sng" dirty="0"/>
              <a:t>invadir derechos </a:t>
            </a:r>
            <a:r>
              <a:rPr lang="es-ES" sz="2400" dirty="0"/>
              <a:t>y libertades por ofrecer resultados sesgados con efectos discriminatorios // que se mantengan y se reproduzcan</a:t>
            </a:r>
          </a:p>
          <a:p>
            <a:pPr lvl="1"/>
            <a:r>
              <a:rPr lang="es-ES" sz="2400" dirty="0"/>
              <a:t>Obligación de </a:t>
            </a:r>
            <a:r>
              <a:rPr lang="es-ES" sz="2400" u="sng" dirty="0"/>
              <a:t>informar</a:t>
            </a:r>
            <a:r>
              <a:rPr lang="es-ES" sz="2400" dirty="0"/>
              <a:t> a personas con discapacidad que está ante IA</a:t>
            </a:r>
          </a:p>
        </p:txBody>
      </p:sp>
    </p:spTree>
    <p:extLst>
      <p:ext uri="{BB962C8B-B14F-4D97-AF65-F5344CB8AC3E}">
        <p14:creationId xmlns:p14="http://schemas.microsoft.com/office/powerpoint/2010/main" val="35290490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6EC06B22-381E-46A5-92B4-2EB2F3536B1F}"/>
              </a:ext>
            </a:extLst>
          </p:cNvPr>
          <p:cNvSpPr txBox="1"/>
          <p:nvPr/>
        </p:nvSpPr>
        <p:spPr>
          <a:xfrm>
            <a:off x="105948" y="1943101"/>
            <a:ext cx="2784737" cy="1200329"/>
          </a:xfrm>
          <a:prstGeom prst="rect">
            <a:avLst/>
          </a:prstGeom>
          <a:solidFill>
            <a:srgbClr val="38A6E9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s-ES" sz="3600" dirty="0"/>
              <a:t>RIA prohíbe</a:t>
            </a:r>
          </a:p>
          <a:p>
            <a:r>
              <a:rPr lang="es-ES" sz="3600" dirty="0"/>
              <a:t>(art. 5.b)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6607CBF-2BBE-499F-941A-445DB60C22B7}"/>
              </a:ext>
            </a:extLst>
          </p:cNvPr>
          <p:cNvSpPr txBox="1"/>
          <p:nvPr/>
        </p:nvSpPr>
        <p:spPr>
          <a:xfrm>
            <a:off x="3908323" y="678426"/>
            <a:ext cx="7506929" cy="3785652"/>
          </a:xfrm>
          <a:prstGeom prst="rect">
            <a:avLst/>
          </a:prstGeom>
          <a:solidFill>
            <a:srgbClr val="38A6E9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s-ES" sz="2400" dirty="0"/>
              <a:t>introducción en el mercado, la puesta en servicio o la utilización de un </a:t>
            </a:r>
            <a:r>
              <a:rPr lang="es-ES" sz="2400" u="sng" dirty="0"/>
              <a:t>sistema de IA </a:t>
            </a:r>
            <a:r>
              <a:rPr lang="es-ES" sz="2400" dirty="0"/>
              <a:t>que </a:t>
            </a:r>
            <a:r>
              <a:rPr lang="es-ES" sz="2400" u="sng" dirty="0"/>
              <a:t>explote alguna de las vulnerabilidades </a:t>
            </a:r>
            <a:r>
              <a:rPr lang="es-ES" sz="2400" dirty="0"/>
              <a:t>de una persona física o un determinado colectivo de personas, derivadas de su </a:t>
            </a:r>
            <a:r>
              <a:rPr lang="es-ES" sz="2400" b="1" u="sng" dirty="0"/>
              <a:t>discapacidad</a:t>
            </a:r>
            <a:r>
              <a:rPr lang="es-ES" sz="2400" dirty="0"/>
              <a:t>, con la </a:t>
            </a:r>
            <a:r>
              <a:rPr lang="es-ES" sz="2400" b="1" dirty="0"/>
              <a:t>finalidad</a:t>
            </a:r>
            <a:r>
              <a:rPr lang="es-ES" sz="2400" dirty="0"/>
              <a:t> o el efecto de </a:t>
            </a:r>
            <a:r>
              <a:rPr lang="es-ES" sz="2400" b="1" u="sng" dirty="0"/>
              <a:t>alterar</a:t>
            </a:r>
            <a:r>
              <a:rPr lang="es-ES" sz="2400" b="1" dirty="0"/>
              <a:t> de manera sustancia</a:t>
            </a:r>
            <a:r>
              <a:rPr lang="es-ES" sz="2400" dirty="0"/>
              <a:t>l </a:t>
            </a:r>
            <a:r>
              <a:rPr lang="es-ES" sz="2400" b="1" dirty="0"/>
              <a:t>el comportamiento de dicha persona </a:t>
            </a:r>
            <a:r>
              <a:rPr lang="es-ES" sz="2400" dirty="0"/>
              <a:t>o de una persona que pertenezca a dicho colectivo de un modo que pudiera provocar, </a:t>
            </a:r>
            <a:r>
              <a:rPr lang="es-ES" sz="2400" u="sng" dirty="0"/>
              <a:t>perjuicios considerables</a:t>
            </a:r>
            <a:r>
              <a:rPr lang="es-ES" sz="2400" dirty="0"/>
              <a:t> a esa persona.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71D204D-94AF-4E32-8C7A-C5830E47624A}"/>
              </a:ext>
            </a:extLst>
          </p:cNvPr>
          <p:cNvSpPr txBox="1"/>
          <p:nvPr/>
        </p:nvSpPr>
        <p:spPr>
          <a:xfrm>
            <a:off x="3908323" y="5161935"/>
            <a:ext cx="7905135" cy="1384995"/>
          </a:xfrm>
          <a:prstGeom prst="rect">
            <a:avLst/>
          </a:prstGeom>
          <a:solidFill>
            <a:srgbClr val="38A6E9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s-ES" sz="2800" dirty="0"/>
              <a:t>ESTAMOS HABLANDO DE MANIPULACIÓN DEL CEREBRO DE PERSONAS VULNERABLES MEDIANTE </a:t>
            </a:r>
            <a:r>
              <a:rPr lang="es-E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IA</a:t>
            </a:r>
            <a:endParaRPr lang="es-ES" sz="2800" dirty="0"/>
          </a:p>
        </p:txBody>
      </p:sp>
      <p:sp>
        <p:nvSpPr>
          <p:cNvPr id="5" name="Flecha: hacia abajo 4">
            <a:extLst>
              <a:ext uri="{FF2B5EF4-FFF2-40B4-BE49-F238E27FC236}">
                <a16:creationId xmlns:a16="http://schemas.microsoft.com/office/drawing/2014/main" id="{1EE1FF1B-71AC-4D97-AAB9-6F6D45AF45F3}"/>
              </a:ext>
            </a:extLst>
          </p:cNvPr>
          <p:cNvSpPr/>
          <p:nvPr/>
        </p:nvSpPr>
        <p:spPr>
          <a:xfrm>
            <a:off x="7580671" y="4572001"/>
            <a:ext cx="484632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5EAE916-7042-48AC-A597-D0557C82A450}"/>
              </a:ext>
            </a:extLst>
          </p:cNvPr>
          <p:cNvSpPr txBox="1"/>
          <p:nvPr/>
        </p:nvSpPr>
        <p:spPr>
          <a:xfrm>
            <a:off x="105948" y="4689987"/>
            <a:ext cx="2784737" cy="1384995"/>
          </a:xfrm>
          <a:prstGeom prst="rect">
            <a:avLst/>
          </a:prstGeom>
          <a:solidFill>
            <a:srgbClr val="38A6E9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s-ES" sz="2800" dirty="0"/>
              <a:t>IMPORTANCIA DEL RGPD Y DE LA LOPD</a:t>
            </a:r>
          </a:p>
        </p:txBody>
      </p:sp>
      <p:sp>
        <p:nvSpPr>
          <p:cNvPr id="7" name="Flecha: hacia la izquierda 6">
            <a:extLst>
              <a:ext uri="{FF2B5EF4-FFF2-40B4-BE49-F238E27FC236}">
                <a16:creationId xmlns:a16="http://schemas.microsoft.com/office/drawing/2014/main" id="{6FCA78E2-C59A-4CB5-8AF0-B7D982A272E5}"/>
              </a:ext>
            </a:extLst>
          </p:cNvPr>
          <p:cNvSpPr/>
          <p:nvPr/>
        </p:nvSpPr>
        <p:spPr>
          <a:xfrm>
            <a:off x="3052916" y="5501148"/>
            <a:ext cx="737419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Flecha: a la derecha 7">
            <a:extLst>
              <a:ext uri="{FF2B5EF4-FFF2-40B4-BE49-F238E27FC236}">
                <a16:creationId xmlns:a16="http://schemas.microsoft.com/office/drawing/2014/main" id="{D515A186-1F38-475C-94F6-5731D967D065}"/>
              </a:ext>
            </a:extLst>
          </p:cNvPr>
          <p:cNvSpPr/>
          <p:nvPr/>
        </p:nvSpPr>
        <p:spPr>
          <a:xfrm>
            <a:off x="3052916" y="2438400"/>
            <a:ext cx="737419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04609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64F60CDB-7AE9-4190-924E-AC1E47BC3615}"/>
              </a:ext>
            </a:extLst>
          </p:cNvPr>
          <p:cNvSpPr txBox="1"/>
          <p:nvPr/>
        </p:nvSpPr>
        <p:spPr>
          <a:xfrm>
            <a:off x="235975" y="368710"/>
            <a:ext cx="4734231" cy="1569660"/>
          </a:xfrm>
          <a:prstGeom prst="rect">
            <a:avLst/>
          </a:prstGeom>
          <a:solidFill>
            <a:srgbClr val="38A6E9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rgbClr val="FFFF00"/>
                </a:solidFill>
              </a:rPr>
              <a:t>EN BUSCA DE NORMATIVA (UE) QUE REGULE LOS “AJUSTES RAZONABLES” BASADOS EN TECNOLOGÍAS DIGITALES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B2110E4-CEAD-4ECC-956C-A1865EEB685F}"/>
              </a:ext>
            </a:extLst>
          </p:cNvPr>
          <p:cNvSpPr txBox="1"/>
          <p:nvPr/>
        </p:nvSpPr>
        <p:spPr>
          <a:xfrm>
            <a:off x="6091084" y="808065"/>
            <a:ext cx="5510981" cy="1815882"/>
          </a:xfrm>
          <a:prstGeom prst="rect">
            <a:avLst/>
          </a:prstGeom>
          <a:solidFill>
            <a:srgbClr val="38A6E9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ES" sz="2800" b="1" dirty="0"/>
              <a:t>Directiva (UE) 2019/882, de 17 de abril</a:t>
            </a:r>
            <a:r>
              <a:rPr lang="es-ES" sz="2800" dirty="0"/>
              <a:t>, sobre los requisitos de</a:t>
            </a:r>
          </a:p>
          <a:p>
            <a:r>
              <a:rPr lang="es-ES" sz="2800" dirty="0"/>
              <a:t>accesibilidad de los productos y servicios (ámbito comercial)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AB194B9-D430-4AEC-B903-CF5040DA88DB}"/>
              </a:ext>
            </a:extLst>
          </p:cNvPr>
          <p:cNvSpPr txBox="1"/>
          <p:nvPr/>
        </p:nvSpPr>
        <p:spPr>
          <a:xfrm>
            <a:off x="6235069" y="3699485"/>
            <a:ext cx="5813732" cy="2677656"/>
          </a:xfrm>
          <a:prstGeom prst="rect">
            <a:avLst/>
          </a:prstGeom>
          <a:solidFill>
            <a:srgbClr val="38A6E9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ES" sz="2400" dirty="0"/>
              <a:t>Promover la disponibilidad y el uso de nuevas tecnologías (información y comunicaciones), así como ayudas para la movilidad, dispositivos técnicos y </a:t>
            </a:r>
            <a:r>
              <a:rPr lang="es-ES" sz="2400" b="1" i="1" u="sng" dirty="0"/>
              <a:t>tecnologías de apoyo </a:t>
            </a:r>
            <a:r>
              <a:rPr lang="es-ES" sz="2400" b="1" dirty="0"/>
              <a:t>adecuadas para las personas con discapacidad </a:t>
            </a:r>
            <a:r>
              <a:rPr lang="es-ES" sz="2400" dirty="0"/>
              <a:t>(considerando 14)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5BD3AC6-EC30-4B0B-A739-B9400B0F5992}"/>
              </a:ext>
            </a:extLst>
          </p:cNvPr>
          <p:cNvSpPr txBox="1"/>
          <p:nvPr/>
        </p:nvSpPr>
        <p:spPr>
          <a:xfrm>
            <a:off x="235975" y="2286000"/>
            <a:ext cx="5454445" cy="4524315"/>
          </a:xfrm>
          <a:prstGeom prst="rect">
            <a:avLst/>
          </a:prstGeom>
          <a:solidFill>
            <a:srgbClr val="38A6E9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ES" sz="2400" dirty="0"/>
              <a:t>Dir. 2019/882 </a:t>
            </a:r>
            <a:r>
              <a:rPr lang="es-ES" sz="2400" u="sng" dirty="0"/>
              <a:t>Complementa</a:t>
            </a:r>
            <a:r>
              <a:rPr lang="es-ES" sz="2400" dirty="0"/>
              <a:t> a la</a:t>
            </a:r>
          </a:p>
          <a:p>
            <a:r>
              <a:rPr lang="es-ES" sz="2400" dirty="0"/>
              <a:t> </a:t>
            </a:r>
            <a:r>
              <a:rPr lang="es-ES" sz="2400" b="1" dirty="0"/>
              <a:t>Directiva 2018/1972, 11 diciembre </a:t>
            </a:r>
          </a:p>
          <a:p>
            <a:r>
              <a:rPr lang="es-ES" sz="2400" b="1" dirty="0"/>
              <a:t>CÓDIGO EUROPEO DE LAS</a:t>
            </a:r>
          </a:p>
          <a:p>
            <a:r>
              <a:rPr lang="es-ES" sz="2400" b="1" dirty="0"/>
              <a:t>COMUNICACIONES ELECTRÓNICAS</a:t>
            </a:r>
            <a:r>
              <a:rPr lang="es-ES" sz="2400" dirty="0"/>
              <a:t>. Especial atención a personas con discapacidad (en 47 ocasiones)</a:t>
            </a:r>
          </a:p>
          <a:p>
            <a:r>
              <a:rPr lang="es-ES" sz="2400" dirty="0"/>
              <a:t>requisitos  de accesibilidad a los servicios de comunicaciones electrónicos; </a:t>
            </a:r>
            <a:r>
              <a:rPr lang="es-ES" sz="2400" b="1" dirty="0"/>
              <a:t>servicios audiovisuales, carácter asequible del acceso a internet a </a:t>
            </a:r>
            <a:r>
              <a:rPr lang="es-ES" sz="2400" b="1" i="1" dirty="0"/>
              <a:t>personas con discapacidad</a:t>
            </a:r>
          </a:p>
        </p:txBody>
      </p:sp>
      <p:sp>
        <p:nvSpPr>
          <p:cNvPr id="7" name="Flecha: a la derecha 6">
            <a:extLst>
              <a:ext uri="{FF2B5EF4-FFF2-40B4-BE49-F238E27FC236}">
                <a16:creationId xmlns:a16="http://schemas.microsoft.com/office/drawing/2014/main" id="{8309876C-A0D5-4076-A7D0-A11C7EA86E46}"/>
              </a:ext>
            </a:extLst>
          </p:cNvPr>
          <p:cNvSpPr/>
          <p:nvPr/>
        </p:nvSpPr>
        <p:spPr>
          <a:xfrm>
            <a:off x="5378246" y="1335055"/>
            <a:ext cx="476864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Flecha: hacia abajo 7">
            <a:extLst>
              <a:ext uri="{FF2B5EF4-FFF2-40B4-BE49-F238E27FC236}">
                <a16:creationId xmlns:a16="http://schemas.microsoft.com/office/drawing/2014/main" id="{C76804B5-B691-4E76-8741-AF974D9365DC}"/>
              </a:ext>
            </a:extLst>
          </p:cNvPr>
          <p:cNvSpPr/>
          <p:nvPr/>
        </p:nvSpPr>
        <p:spPr>
          <a:xfrm>
            <a:off x="8657303" y="3141407"/>
            <a:ext cx="484632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Flecha: hacia la izquierda 8">
            <a:extLst>
              <a:ext uri="{FF2B5EF4-FFF2-40B4-BE49-F238E27FC236}">
                <a16:creationId xmlns:a16="http://schemas.microsoft.com/office/drawing/2014/main" id="{419DE509-67EF-41A5-A8AA-342C69BC9F11}"/>
              </a:ext>
            </a:extLst>
          </p:cNvPr>
          <p:cNvSpPr/>
          <p:nvPr/>
        </p:nvSpPr>
        <p:spPr>
          <a:xfrm>
            <a:off x="5690420" y="5038313"/>
            <a:ext cx="476864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38007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9CDC74-130E-4DFC-AB39-2F972A5A7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235974"/>
            <a:ext cx="10608043" cy="1150374"/>
          </a:xfrm>
          <a:solidFill>
            <a:srgbClr val="38A6E9"/>
          </a:solidFill>
          <a:ln>
            <a:solidFill>
              <a:srgbClr val="FFFF00"/>
            </a:solidFill>
          </a:ln>
        </p:spPr>
        <p:txBody>
          <a:bodyPr/>
          <a:lstStyle/>
          <a:p>
            <a:r>
              <a:rPr lang="es-ES" sz="3600" b="1" dirty="0"/>
              <a:t>DIRECTIVA (UE) 2019/882 AJUSTES RAZONABLES BASADOS EN LAS NUEVAS TECNOLOGÍAS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6D7E547-5D7F-49C8-B20C-2892080412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1" y="1814052"/>
            <a:ext cx="10608043" cy="4434348"/>
          </a:xfrm>
          <a:solidFill>
            <a:srgbClr val="38A6E9"/>
          </a:solidFill>
          <a:ln>
            <a:solidFill>
              <a:srgbClr val="FFFF00"/>
            </a:solidFill>
          </a:ln>
        </p:spPr>
        <p:txBody>
          <a:bodyPr>
            <a:normAutofit/>
          </a:bodyPr>
          <a:lstStyle/>
          <a:p>
            <a:r>
              <a:rPr lang="es-ES" sz="2400" dirty="0"/>
              <a:t>La Directiva 2019/882, incorpora en sus </a:t>
            </a:r>
            <a:r>
              <a:rPr lang="es-ES" sz="2400" u="sng" dirty="0"/>
              <a:t>anexos</a:t>
            </a:r>
            <a:r>
              <a:rPr lang="es-ES" sz="2400" dirty="0"/>
              <a:t>, determinados criterios para facilitar la accesibilidad de las personas con discapacidad.</a:t>
            </a:r>
          </a:p>
          <a:p>
            <a:r>
              <a:rPr lang="es-ES" sz="2400" dirty="0"/>
              <a:t>La mencionada Directiva es un auténtico tratado sobre accesibilidad MEDIANTE nuevas tecnologías para personas con discapacidad, en el entorno de los productos y servicios de consumo </a:t>
            </a:r>
            <a:r>
              <a:rPr lang="es-ES" sz="2400" dirty="0">
                <a:sym typeface="Wingdings" panose="05000000000000000000" pitchFamily="2" charset="2"/>
              </a:rPr>
              <a:t> </a:t>
            </a:r>
            <a:r>
              <a:rPr lang="es-ES" sz="2400" b="1" u="sng" dirty="0">
                <a:sym typeface="Wingdings" panose="05000000000000000000" pitchFamily="2" charset="2"/>
              </a:rPr>
              <a:t>ámbito comercial</a:t>
            </a:r>
            <a:endParaRPr lang="es-ES" sz="2400" b="1" u="sng" dirty="0"/>
          </a:p>
          <a:p>
            <a:r>
              <a:rPr lang="es-ES" sz="2400" dirty="0"/>
              <a:t>El </a:t>
            </a:r>
            <a:r>
              <a:rPr lang="es-ES" sz="2400" b="1" u="sng" dirty="0"/>
              <a:t>objetivo</a:t>
            </a:r>
            <a:r>
              <a:rPr lang="es-ES" sz="2400" dirty="0"/>
              <a:t> sería trasladar esta misma regulación adaptada al </a:t>
            </a:r>
            <a:r>
              <a:rPr lang="es-ES" sz="2400" u="sng" dirty="0"/>
              <a:t>ámbito laboral</a:t>
            </a:r>
            <a:r>
              <a:rPr lang="es-ES" sz="2400" dirty="0"/>
              <a:t>, y en particular mediante el uso de las nuevas tecnologías como instrumentos de ajuste razonable</a:t>
            </a:r>
          </a:p>
        </p:txBody>
      </p:sp>
    </p:spTree>
    <p:extLst>
      <p:ext uri="{BB962C8B-B14F-4D97-AF65-F5344CB8AC3E}">
        <p14:creationId xmlns:p14="http://schemas.microsoft.com/office/powerpoint/2010/main" val="4152754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0400109-258D-4217-892D-09A5CB943218}"/>
              </a:ext>
            </a:extLst>
          </p:cNvPr>
          <p:cNvSpPr txBox="1"/>
          <p:nvPr/>
        </p:nvSpPr>
        <p:spPr>
          <a:xfrm>
            <a:off x="736600" y="2616200"/>
            <a:ext cx="2971800" cy="1569660"/>
          </a:xfrm>
          <a:prstGeom prst="rect">
            <a:avLst/>
          </a:prstGeom>
          <a:solidFill>
            <a:srgbClr val="38A6E9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s-ES" sz="3200" dirty="0"/>
              <a:t>Tecnologías de Apoyo en LGDPD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FBD6A1C-2F3C-4861-B7DD-21B60ECEB66A}"/>
              </a:ext>
            </a:extLst>
          </p:cNvPr>
          <p:cNvSpPr txBox="1"/>
          <p:nvPr/>
        </p:nvSpPr>
        <p:spPr>
          <a:xfrm>
            <a:off x="3949700" y="876300"/>
            <a:ext cx="7315200" cy="4893647"/>
          </a:xfrm>
          <a:prstGeom prst="rect">
            <a:avLst/>
          </a:prstGeom>
          <a:solidFill>
            <a:srgbClr val="38A6E9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s-ES" sz="2400" dirty="0"/>
              <a:t>Apoyo para la actividad profesional (art. 17)</a:t>
            </a:r>
          </a:p>
          <a:p>
            <a:pPr marL="342900" indent="-342900">
              <a:buFontTx/>
              <a:buChar char="-"/>
            </a:pPr>
            <a:r>
              <a:rPr lang="es-ES" sz="2400" dirty="0"/>
              <a:t>Tecnología de la información y las comunicaciones (art. 22)</a:t>
            </a:r>
          </a:p>
          <a:p>
            <a:pPr marL="342900" indent="-342900">
              <a:buFontTx/>
              <a:buChar char="-"/>
            </a:pPr>
            <a:r>
              <a:rPr lang="es-ES" sz="2400" dirty="0"/>
              <a:t>Apoyos complementarios (art. 23.2.c)</a:t>
            </a:r>
          </a:p>
          <a:p>
            <a:pPr marL="800100" lvl="1" indent="-342900">
              <a:buFontTx/>
              <a:buChar char="-"/>
            </a:pPr>
            <a:r>
              <a:rPr lang="es-ES" sz="2400" dirty="0"/>
              <a:t>Tecnologías de apoyo (auxiliares para la comunicación)</a:t>
            </a:r>
          </a:p>
          <a:p>
            <a:pPr marL="800100" lvl="1" indent="-342900">
              <a:buFontTx/>
              <a:buChar char="-"/>
            </a:pPr>
            <a:r>
              <a:rPr lang="es-ES" sz="2400" dirty="0"/>
              <a:t>Sistemas aumentativos o alternativos</a:t>
            </a:r>
          </a:p>
          <a:p>
            <a:pPr marL="800100" lvl="1" indent="-342900">
              <a:buFontTx/>
              <a:buChar char="-"/>
            </a:pPr>
            <a:r>
              <a:rPr lang="es-ES" sz="2400" dirty="0"/>
              <a:t>Braille</a:t>
            </a:r>
          </a:p>
          <a:p>
            <a:pPr marL="800100" lvl="1" indent="-342900">
              <a:buFontTx/>
              <a:buChar char="-"/>
            </a:pPr>
            <a:r>
              <a:rPr lang="es-ES" sz="2400" dirty="0"/>
              <a:t>Dispositivos multimedia de fácil acceso</a:t>
            </a:r>
          </a:p>
          <a:p>
            <a:pPr marL="800100" lvl="1" indent="-342900">
              <a:buFontTx/>
              <a:buChar char="-"/>
            </a:pPr>
            <a:r>
              <a:rPr lang="es-ES" sz="2400" dirty="0"/>
              <a:t>Sistemas de apoyo a la comunicación</a:t>
            </a:r>
          </a:p>
          <a:p>
            <a:pPr marL="800100" lvl="1" indent="-342900">
              <a:buFontTx/>
              <a:buChar char="-"/>
            </a:pPr>
            <a:r>
              <a:rPr lang="es-ES" sz="2400" dirty="0"/>
              <a:t>Lengua de signos</a:t>
            </a:r>
          </a:p>
          <a:p>
            <a:pPr marL="800100" lvl="1" indent="-342900">
              <a:buFontTx/>
              <a:buChar char="-"/>
            </a:pPr>
            <a:r>
              <a:rPr lang="es-ES" sz="2400" dirty="0"/>
              <a:t>Comunicación táctil</a:t>
            </a:r>
          </a:p>
          <a:p>
            <a:pPr marL="342900" indent="-342900">
              <a:buFontTx/>
              <a:buChar char="-"/>
            </a:pP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13944178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5567976-83F8-45D6-81C0-E86296FF4BEF}"/>
              </a:ext>
            </a:extLst>
          </p:cNvPr>
          <p:cNvSpPr txBox="1"/>
          <p:nvPr/>
        </p:nvSpPr>
        <p:spPr>
          <a:xfrm>
            <a:off x="197223" y="1398494"/>
            <a:ext cx="3221837" cy="3539430"/>
          </a:xfrm>
          <a:prstGeom prst="rect">
            <a:avLst/>
          </a:prstGeom>
          <a:solidFill>
            <a:srgbClr val="38A6E9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s-ES" sz="2800" dirty="0"/>
              <a:t>Ley 11/2023, </a:t>
            </a:r>
          </a:p>
          <a:p>
            <a:r>
              <a:rPr lang="es-ES" sz="2800" dirty="0"/>
              <a:t>de 8 de mayo, de trasposición de Directivas de la UE en materia de accesibilidad de determinados productos…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3371503-B05E-4DA7-8505-F69F61D0F987}"/>
              </a:ext>
            </a:extLst>
          </p:cNvPr>
          <p:cNvSpPr txBox="1"/>
          <p:nvPr/>
        </p:nvSpPr>
        <p:spPr>
          <a:xfrm>
            <a:off x="3670300" y="127000"/>
            <a:ext cx="7886701" cy="6370975"/>
          </a:xfrm>
          <a:prstGeom prst="rect">
            <a:avLst/>
          </a:prstGeom>
          <a:solidFill>
            <a:srgbClr val="38A6E9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s-ES" sz="2400" dirty="0"/>
              <a:t>- Traspone la Directiva (UE) 2019/882 sobre los requisitos de accesibilidad de los productos y servicios</a:t>
            </a:r>
          </a:p>
          <a:p>
            <a:pPr marL="342900" indent="-342900">
              <a:buFontTx/>
              <a:buChar char="-"/>
            </a:pPr>
            <a:r>
              <a:rPr lang="es-ES" sz="2400" dirty="0"/>
              <a:t>Se perdió la oportunidad, de ampliar su campo de aplicación sobre accesibilidad de personas con discapacidad a los dispositivos digitales </a:t>
            </a:r>
            <a:r>
              <a:rPr lang="es-ES" sz="2400" b="1" dirty="0"/>
              <a:t>en el </a:t>
            </a:r>
            <a:r>
              <a:rPr lang="es-ES" sz="2400" b="1" u="sng" dirty="0"/>
              <a:t>ámbito laboral</a:t>
            </a:r>
          </a:p>
          <a:p>
            <a:pPr marL="342900" indent="-342900">
              <a:buFontTx/>
              <a:buChar char="-"/>
            </a:pPr>
            <a:r>
              <a:rPr lang="es-ES" sz="2400" dirty="0"/>
              <a:t>Podía haberse incluido en la misma norma o mejor en otra independiente</a:t>
            </a:r>
          </a:p>
          <a:p>
            <a:pPr marL="342900" indent="-342900">
              <a:buFontTx/>
              <a:buChar char="-"/>
            </a:pPr>
            <a:r>
              <a:rPr lang="es-ES" sz="2400" dirty="0"/>
              <a:t>La propuesta es:</a:t>
            </a:r>
          </a:p>
          <a:p>
            <a:pPr marL="800100" lvl="1" indent="-342900">
              <a:buFontTx/>
              <a:buChar char="-"/>
            </a:pPr>
            <a:r>
              <a:rPr lang="es-ES" sz="2400" dirty="0"/>
              <a:t>Elaborar nueva Directiva similar a la de 2019/882, en que las nuevas tecnologías puedan actuar como ajustes razonables </a:t>
            </a:r>
            <a:r>
              <a:rPr lang="es-ES" sz="2400" b="1" dirty="0"/>
              <a:t>en el ámbito laboral</a:t>
            </a:r>
          </a:p>
          <a:p>
            <a:pPr marL="800100" lvl="1" indent="-342900">
              <a:buFontTx/>
              <a:buChar char="-"/>
            </a:pPr>
            <a:r>
              <a:rPr lang="es-ES" sz="2400" dirty="0"/>
              <a:t>Que tenga su reflejo en una norma española que incluya orientación y formación en su uso; aplicación en riesgos laborales</a:t>
            </a:r>
          </a:p>
        </p:txBody>
      </p:sp>
    </p:spTree>
    <p:extLst>
      <p:ext uri="{BB962C8B-B14F-4D97-AF65-F5344CB8AC3E}">
        <p14:creationId xmlns:p14="http://schemas.microsoft.com/office/powerpoint/2010/main" val="42441185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D65CD78B-A938-F957-4C3E-F4C0A978309B}"/>
              </a:ext>
            </a:extLst>
          </p:cNvPr>
          <p:cNvSpPr txBox="1"/>
          <p:nvPr/>
        </p:nvSpPr>
        <p:spPr>
          <a:xfrm>
            <a:off x="179614" y="122662"/>
            <a:ext cx="11805558" cy="1754326"/>
          </a:xfrm>
          <a:prstGeom prst="rect">
            <a:avLst/>
          </a:prstGeom>
          <a:solidFill>
            <a:srgbClr val="38A6E9"/>
          </a:solidFill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b="1" i="0" dirty="0">
                <a:effectLst/>
                <a:latin typeface="verdana" panose="020B0604030504040204" pitchFamily="34" charset="0"/>
              </a:rPr>
              <a:t>ANEXO II (Extracto) Ley 11/2023</a:t>
            </a:r>
          </a:p>
          <a:p>
            <a:pPr algn="ctr"/>
            <a:r>
              <a:rPr lang="es-ES" b="1" i="0" dirty="0">
                <a:effectLst/>
                <a:latin typeface="verdana" panose="020B0604030504040204" pitchFamily="34" charset="0"/>
              </a:rPr>
              <a:t>Ejemplos indicativos no vinculantes de posibles soluciones que contribuyen a cumplir los requisitos de accesibilidad que figuran en el anexo I</a:t>
            </a:r>
          </a:p>
          <a:p>
            <a:pPr algn="ctr"/>
            <a:r>
              <a:rPr lang="es-ES" b="1" i="1" dirty="0">
                <a:effectLst/>
                <a:latin typeface="verdana" panose="020B0604030504040204" pitchFamily="34" charset="0"/>
              </a:rPr>
              <a:t>Sección I. Ejemplos relacionados con los requisitos generales de </a:t>
            </a:r>
            <a:r>
              <a:rPr lang="es-ES" b="1" i="1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accesibilidad de todos los productos</a:t>
            </a:r>
            <a:r>
              <a:rPr lang="es-ES" b="1" i="1" dirty="0">
                <a:effectLst/>
                <a:latin typeface="verdana" panose="020B0604030504040204" pitchFamily="34" charset="0"/>
              </a:rPr>
              <a:t> incluidos en el ámbito de aplicación del título I de la presente ley de conformidad con el artículo 2.1</a:t>
            </a:r>
          </a:p>
        </p:txBody>
      </p:sp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1BEC7AA3-8FC8-340E-1185-22FC0C3341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4609915"/>
              </p:ext>
            </p:extLst>
          </p:nvPr>
        </p:nvGraphicFramePr>
        <p:xfrm>
          <a:off x="179611" y="2052639"/>
          <a:ext cx="11805558" cy="4649651"/>
        </p:xfrm>
        <a:graphic>
          <a:graphicData uri="http://schemas.openxmlformats.org/drawingml/2006/table">
            <a:tbl>
              <a:tblPr/>
              <a:tblGrid>
                <a:gridCol w="604116">
                  <a:extLst>
                    <a:ext uri="{9D8B030D-6E8A-4147-A177-3AD203B41FA5}">
                      <a16:colId xmlns:a16="http://schemas.microsoft.com/office/drawing/2014/main" val="3012797408"/>
                    </a:ext>
                  </a:extLst>
                </a:gridCol>
                <a:gridCol w="5056206">
                  <a:extLst>
                    <a:ext uri="{9D8B030D-6E8A-4147-A177-3AD203B41FA5}">
                      <a16:colId xmlns:a16="http://schemas.microsoft.com/office/drawing/2014/main" val="629675069"/>
                    </a:ext>
                  </a:extLst>
                </a:gridCol>
                <a:gridCol w="6145236">
                  <a:extLst>
                    <a:ext uri="{9D8B030D-6E8A-4147-A177-3AD203B41FA5}">
                      <a16:colId xmlns:a16="http://schemas.microsoft.com/office/drawing/2014/main" val="3149976065"/>
                    </a:ext>
                  </a:extLst>
                </a:gridCol>
              </a:tblGrid>
              <a:tr h="204671">
                <a:tc gridSpan="2">
                  <a:txBody>
                    <a:bodyPr/>
                    <a:lstStyle/>
                    <a:p>
                      <a:pPr algn="ctr"/>
                      <a:r>
                        <a:rPr lang="es-ES" sz="1800" b="1" dirty="0">
                          <a:solidFill>
                            <a:srgbClr val="333333"/>
                          </a:solidFill>
                          <a:effectLst/>
                        </a:rPr>
                        <a:t>Requisitos de la sección I del anexo I</a:t>
                      </a:r>
                    </a:p>
                  </a:txBody>
                  <a:tcPr marL="51168" marR="51168" marT="25584" marB="25584" anchor="ctr">
                    <a:lnL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7DE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ES" sz="1000" b="1">
                        <a:solidFill>
                          <a:srgbClr val="333333"/>
                        </a:solidFill>
                        <a:effectLst/>
                      </a:endParaRPr>
                    </a:p>
                  </a:txBody>
                  <a:tcPr marL="51168" marR="51168" marT="25584" marB="25584" anchor="ctr">
                    <a:lnL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7D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>
                          <a:solidFill>
                            <a:srgbClr val="C00000"/>
                          </a:solidFill>
                          <a:effectLst/>
                        </a:rPr>
                        <a:t>Ejemplos</a:t>
                      </a:r>
                    </a:p>
                  </a:txBody>
                  <a:tcPr marL="51168" marR="51168" marT="25584" marB="25584" anchor="ctr">
                    <a:lnL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7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9650593"/>
                  </a:ext>
                </a:extLst>
              </a:tr>
              <a:tr h="204671">
                <a:tc gridSpan="3">
                  <a:txBody>
                    <a:bodyPr/>
                    <a:lstStyle/>
                    <a:p>
                      <a:pPr algn="l"/>
                      <a:r>
                        <a:rPr lang="es-ES" sz="2000" b="1" dirty="0">
                          <a:effectLst/>
                        </a:rPr>
                        <a:t>1. Suministro de información.</a:t>
                      </a:r>
                    </a:p>
                  </a:txBody>
                  <a:tcPr marL="51168" marR="51168" marT="25584" marB="25584" anchor="ctr">
                    <a:lnL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8398237"/>
                  </a:ext>
                </a:extLst>
              </a:tr>
              <a:tr h="204671">
                <a:tc gridSpan="3">
                  <a:txBody>
                    <a:bodyPr/>
                    <a:lstStyle/>
                    <a:p>
                      <a:pPr algn="l"/>
                      <a:r>
                        <a:rPr lang="es-ES" sz="2000" b="1" dirty="0">
                          <a:effectLst/>
                        </a:rPr>
                        <a:t>a)</a:t>
                      </a:r>
                    </a:p>
                  </a:txBody>
                  <a:tcPr marL="51168" marR="51168" marT="25584" marB="25584" anchor="ctr">
                    <a:lnL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055181"/>
                  </a:ext>
                </a:extLst>
              </a:tr>
              <a:tr h="1125692">
                <a:tc>
                  <a:txBody>
                    <a:bodyPr/>
                    <a:lstStyle/>
                    <a:p>
                      <a:pPr algn="l"/>
                      <a:r>
                        <a:rPr lang="es-ES" sz="2000" dirty="0">
                          <a:effectLst/>
                        </a:rPr>
                        <a:t>1.º)</a:t>
                      </a:r>
                    </a:p>
                  </a:txBody>
                  <a:tcPr marL="51168" marR="51168" marT="25584" marB="25584" anchor="ctr">
                    <a:lnL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s-ES" sz="2000" dirty="0">
                          <a:effectLst/>
                        </a:rPr>
                        <a:t>Proporcionando </a:t>
                      </a:r>
                      <a:r>
                        <a:rPr lang="es-ES" sz="2000" b="1" dirty="0">
                          <a:effectLst/>
                        </a:rPr>
                        <a:t>información visual y táctil o información visual y auditiva </a:t>
                      </a:r>
                      <a:r>
                        <a:rPr lang="es-ES" sz="2000" dirty="0">
                          <a:effectLst/>
                        </a:rPr>
                        <a:t>en el lugar en el que debe insertarse la tarjeta en un </a:t>
                      </a:r>
                      <a:r>
                        <a:rPr lang="es-ES" sz="2000" u="sng" dirty="0">
                          <a:effectLst/>
                        </a:rPr>
                        <a:t>terminal de autoservicio</a:t>
                      </a:r>
                      <a:r>
                        <a:rPr lang="es-ES" sz="2000" dirty="0">
                          <a:effectLst/>
                        </a:rPr>
                        <a:t>, de manera que las personas ciegas y las personas sordas puedan hacer uso del terminal.</a:t>
                      </a:r>
                    </a:p>
                  </a:txBody>
                  <a:tcPr marL="51168" marR="51168" marT="25584" marB="25584" anchor="ctr">
                    <a:lnL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/>
                      <a:r>
                        <a:rPr lang="es-ES" sz="1000">
                          <a:effectLst/>
                        </a:rPr>
                        <a:t>Proporcionando información visual y táctil o información visual y auditiva en el lugar en el que debe insertarse la tarjeta en un terminal de autoservicio, de manera que las personas ciegas y las personas sordas puedan hacer uso del terminal.</a:t>
                      </a:r>
                    </a:p>
                  </a:txBody>
                  <a:tcPr marL="51168" marR="51168" marT="25584" marB="25584" anchor="ctr">
                    <a:lnL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1691686"/>
                  </a:ext>
                </a:extLst>
              </a:tr>
              <a:tr h="1125692">
                <a:tc>
                  <a:txBody>
                    <a:bodyPr/>
                    <a:lstStyle/>
                    <a:p>
                      <a:pPr algn="l"/>
                      <a:r>
                        <a:rPr lang="es-ES" sz="2000">
                          <a:effectLst/>
                        </a:rPr>
                        <a:t>2.º)</a:t>
                      </a:r>
                    </a:p>
                  </a:txBody>
                  <a:tcPr marL="51168" marR="51168" marT="25584" marB="25584" anchor="ctr">
                    <a:lnL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s-ES" sz="2000" dirty="0">
                          <a:effectLst/>
                        </a:rPr>
                        <a:t>Empleando las mismas palabras de forma sistemática o con una estructura clara y lógica, de manera que las personas con discapacidad intelectual puedan entenderlas mejor. Lo anterior puede cumplirse utilizando </a:t>
                      </a:r>
                      <a:r>
                        <a:rPr lang="es-ES" sz="2000" b="1" dirty="0">
                          <a:effectLst/>
                        </a:rPr>
                        <a:t>la técnica de lectura fácil</a:t>
                      </a:r>
                      <a:r>
                        <a:rPr lang="es-ES" sz="2000" dirty="0">
                          <a:effectLst/>
                        </a:rPr>
                        <a:t>.</a:t>
                      </a:r>
                    </a:p>
                  </a:txBody>
                  <a:tcPr marL="51168" marR="51168" marT="25584" marB="25584" anchor="ctr">
                    <a:lnL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/>
                      <a:r>
                        <a:rPr lang="es-ES" sz="1000">
                          <a:effectLst/>
                        </a:rPr>
                        <a:t>Empleando las mismas palabras de forma sistemática o con una estructura clara y lógica, de manera que las personas con discapacidad intelectual puedan entenderlas mejor. Lo anterior puede cumplirse utilizando la técnica de lectura fácil.</a:t>
                      </a:r>
                    </a:p>
                  </a:txBody>
                  <a:tcPr marL="51168" marR="51168" marT="25584" marB="25584" anchor="ctr">
                    <a:lnL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91380"/>
                  </a:ext>
                </a:extLst>
              </a:tr>
              <a:tr h="818685">
                <a:tc>
                  <a:txBody>
                    <a:bodyPr/>
                    <a:lstStyle/>
                    <a:p>
                      <a:pPr algn="l"/>
                      <a:r>
                        <a:rPr lang="es-ES" sz="2000">
                          <a:effectLst/>
                        </a:rPr>
                        <a:t>3.º)</a:t>
                      </a:r>
                    </a:p>
                  </a:txBody>
                  <a:tcPr marL="51168" marR="51168" marT="25584" marB="25584" anchor="ctr">
                    <a:lnL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s-ES" sz="2000" dirty="0">
                          <a:effectLst/>
                        </a:rPr>
                        <a:t>Proporcionando un formato con </a:t>
                      </a:r>
                      <a:r>
                        <a:rPr lang="es-ES" sz="2000" b="1" dirty="0">
                          <a:effectLst/>
                        </a:rPr>
                        <a:t>relieve táctil o un sonido </a:t>
                      </a:r>
                      <a:r>
                        <a:rPr lang="es-ES" sz="2000" dirty="0">
                          <a:effectLst/>
                        </a:rPr>
                        <a:t>además de una advertencia de texto, de manera que las personas ciegas puedan percibirla.</a:t>
                      </a:r>
                    </a:p>
                  </a:txBody>
                  <a:tcPr marL="51168" marR="51168" marT="25584" marB="25584" anchor="ctr">
                    <a:lnL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/>
                      <a:r>
                        <a:rPr lang="es-ES" sz="1000">
                          <a:effectLst/>
                        </a:rPr>
                        <a:t>Proporcionando un formato con relieve táctil o un sonido además de una advertencia de texto, de manera que las personas ciegas puedan percibirla.</a:t>
                      </a:r>
                    </a:p>
                  </a:txBody>
                  <a:tcPr marL="51168" marR="51168" marT="25584" marB="25584" anchor="ctr">
                    <a:lnL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0068830"/>
                  </a:ext>
                </a:extLst>
              </a:tr>
              <a:tr h="511678">
                <a:tc>
                  <a:txBody>
                    <a:bodyPr/>
                    <a:lstStyle/>
                    <a:p>
                      <a:pPr algn="l"/>
                      <a:r>
                        <a:rPr lang="es-ES" sz="2000">
                          <a:effectLst/>
                        </a:rPr>
                        <a:t>4.º)</a:t>
                      </a:r>
                    </a:p>
                  </a:txBody>
                  <a:tcPr marL="51168" marR="51168" marT="25584" marB="25584" anchor="ctr">
                    <a:lnL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s-ES" sz="2000" dirty="0">
                          <a:effectLst/>
                        </a:rPr>
                        <a:t>Facilitando que el texto pueda ser leído por personas con discapacidad visual.</a:t>
                      </a:r>
                    </a:p>
                  </a:txBody>
                  <a:tcPr marL="51168" marR="51168" marT="25584" marB="25584" anchor="ctr">
                    <a:lnL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/>
                      <a:r>
                        <a:rPr lang="es-ES" sz="1000" dirty="0">
                          <a:effectLst/>
                        </a:rPr>
                        <a:t>Facilitando que el texto pueda ser leído por personas con discapacidad visual.</a:t>
                      </a:r>
                    </a:p>
                  </a:txBody>
                  <a:tcPr marL="51168" marR="51168" marT="25584" marB="25584" anchor="ctr">
                    <a:lnL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20156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61777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849433-E239-CC60-1605-77C18B762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587" y="228601"/>
            <a:ext cx="10058400" cy="1074419"/>
          </a:xfrm>
          <a:ln>
            <a:solidFill>
              <a:srgbClr val="FFFF00"/>
            </a:solidFill>
          </a:ln>
        </p:spPr>
        <p:txBody>
          <a:bodyPr/>
          <a:lstStyle/>
          <a:p>
            <a:r>
              <a:rPr lang="es-ES" sz="2800" dirty="0"/>
              <a:t>REGLAMENTO CONDICIONES BÁSICAS DE ACCESIBILIDAD COGNITIVA RD 707/2026, DE 2 DE SEPTIEMBRE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616EEC9-49FD-7F17-BD3A-1DBAB6898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587" y="1657350"/>
            <a:ext cx="11642270" cy="4591050"/>
          </a:xfrm>
          <a:ln>
            <a:solidFill>
              <a:srgbClr val="FFFF00"/>
            </a:solidFill>
          </a:ln>
        </p:spPr>
        <p:txBody>
          <a:bodyPr>
            <a:normAutofit/>
          </a:bodyPr>
          <a:lstStyle/>
          <a:p>
            <a:r>
              <a:rPr lang="es-ES" sz="2400" u="sng" dirty="0"/>
              <a:t>Art. 14 </a:t>
            </a:r>
            <a:r>
              <a:rPr lang="es-ES" sz="2400" dirty="0"/>
              <a:t>RD 707/2026 </a:t>
            </a:r>
            <a:r>
              <a:rPr lang="es-ES" sz="2400" dirty="0">
                <a:sym typeface="Wingdings" panose="05000000000000000000" pitchFamily="2" charset="2"/>
              </a:rPr>
              <a:t> EMPLEO  </a:t>
            </a:r>
            <a:r>
              <a:rPr lang="es-ES" sz="2400" u="sng" dirty="0">
                <a:solidFill>
                  <a:srgbClr val="FFFF00"/>
                </a:solidFill>
                <a:sym typeface="Wingdings" panose="05000000000000000000" pitchFamily="2" charset="2"/>
              </a:rPr>
              <a:t>obligaciones de las empresas</a:t>
            </a:r>
            <a:r>
              <a:rPr lang="es-ES" sz="2400" dirty="0">
                <a:sym typeface="Wingdings" panose="05000000000000000000" pitchFamily="2" charset="2"/>
              </a:rPr>
              <a:t>:</a:t>
            </a:r>
          </a:p>
          <a:p>
            <a:pPr marL="0" indent="0">
              <a:buNone/>
            </a:pPr>
            <a:r>
              <a:rPr lang="es-ES" sz="2400" dirty="0">
                <a:sym typeface="Wingdings" panose="05000000000000000000" pitchFamily="2" charset="2"/>
              </a:rPr>
              <a:t>Se aplica a personas trabajadoras que acrediten un </a:t>
            </a:r>
            <a:r>
              <a:rPr lang="es-ES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33% discapacidad </a:t>
            </a:r>
            <a:r>
              <a:rPr lang="es-ES" sz="2400" dirty="0">
                <a:sym typeface="Wingdings" panose="05000000000000000000" pitchFamily="2" charset="2"/>
              </a:rPr>
              <a:t>y un </a:t>
            </a:r>
            <a:r>
              <a:rPr lang="es-ES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discapacidad intelectual</a:t>
            </a:r>
          </a:p>
          <a:p>
            <a:pPr marL="0" indent="0">
              <a:buNone/>
            </a:pPr>
            <a:r>
              <a:rPr lang="es-ES" sz="2400" b="1" dirty="0">
                <a:sym typeface="Wingdings" panose="05000000000000000000" pitchFamily="2" charset="2"/>
              </a:rPr>
              <a:t>Formación de empresas </a:t>
            </a:r>
            <a:r>
              <a:rPr lang="es-ES" sz="2400" dirty="0">
                <a:sym typeface="Wingdings" panose="05000000000000000000" pitchFamily="2" charset="2"/>
              </a:rPr>
              <a:t>respetar accesibilidad cognitiva proporcionando:</a:t>
            </a:r>
          </a:p>
          <a:p>
            <a:pPr algn="l"/>
            <a:r>
              <a:rPr lang="es-ES" sz="2400" b="0" i="0" u="none" strike="noStrike" baseline="0" dirty="0">
                <a:latin typeface="Arimo-Regular"/>
              </a:rPr>
              <a:t>documentación en lectura fácil y </a:t>
            </a:r>
          </a:p>
          <a:p>
            <a:pPr algn="l"/>
            <a:r>
              <a:rPr lang="es-ES" sz="2400" b="0" i="0" u="none" strike="noStrike" baseline="0" dirty="0">
                <a:latin typeface="Arimo-Regular"/>
              </a:rPr>
              <a:t>formatos alternativos al escrito, como</a:t>
            </a:r>
          </a:p>
          <a:p>
            <a:pPr lvl="1"/>
            <a:r>
              <a:rPr lang="es-ES" sz="2400" b="0" i="0" u="none" strike="noStrike" baseline="0" dirty="0">
                <a:latin typeface="Arimo-Regular"/>
              </a:rPr>
              <a:t>audio del formato en lectura fácil, </a:t>
            </a:r>
          </a:p>
          <a:p>
            <a:pPr lvl="1"/>
            <a:r>
              <a:rPr lang="es-ES" sz="2400" b="0" i="0" u="none" strike="noStrike" baseline="0" dirty="0">
                <a:latin typeface="Arimo-Regular"/>
              </a:rPr>
              <a:t>apoyos visuales o mediante tecnologías de la información y la comunicación.</a:t>
            </a:r>
            <a:endParaRPr lang="es-ES" sz="2400" dirty="0">
              <a:sym typeface="Wingdings" panose="05000000000000000000" pitchFamily="2" charset="2"/>
            </a:endParaRPr>
          </a:p>
          <a:p>
            <a:pPr lvl="1"/>
            <a:endParaRPr lang="es-ES" sz="2200" dirty="0"/>
          </a:p>
        </p:txBody>
      </p:sp>
    </p:spTree>
    <p:extLst>
      <p:ext uri="{BB962C8B-B14F-4D97-AF65-F5344CB8AC3E}">
        <p14:creationId xmlns:p14="http://schemas.microsoft.com/office/powerpoint/2010/main" val="34153346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849433-E239-CC60-1605-77C18B762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587" y="228601"/>
            <a:ext cx="10058400" cy="1322614"/>
          </a:xfrm>
          <a:ln>
            <a:solidFill>
              <a:srgbClr val="FFFF00"/>
            </a:solidFill>
          </a:ln>
        </p:spPr>
        <p:txBody>
          <a:bodyPr/>
          <a:lstStyle/>
          <a:p>
            <a:r>
              <a:rPr lang="es-ES" sz="2800" dirty="0"/>
              <a:t>REGLAMENTO CONDICIONES BÁSICAS DE ACCESIBILIDAD COGNITIVA RD 707/2026, DE 2 DE SEPTIEMBRE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616EEC9-49FD-7F17-BD3A-1DBAB6898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587" y="1796144"/>
            <a:ext cx="11642270" cy="4452256"/>
          </a:xfrm>
          <a:ln>
            <a:solidFill>
              <a:srgbClr val="FFFF00"/>
            </a:solidFill>
          </a:ln>
        </p:spPr>
        <p:txBody>
          <a:bodyPr>
            <a:normAutofit lnSpcReduction="10000"/>
          </a:bodyPr>
          <a:lstStyle/>
          <a:p>
            <a:r>
              <a:rPr lang="es-ES" sz="2400" u="sng" dirty="0"/>
              <a:t>Art. 14 </a:t>
            </a:r>
            <a:r>
              <a:rPr lang="es-ES" sz="2400" dirty="0"/>
              <a:t>RD 707/2026 </a:t>
            </a:r>
            <a:r>
              <a:rPr lang="es-ES" sz="2400" dirty="0">
                <a:sym typeface="Wingdings" panose="05000000000000000000" pitchFamily="2" charset="2"/>
              </a:rPr>
              <a:t> EMPLEO  </a:t>
            </a:r>
            <a:r>
              <a:rPr lang="es-ES" sz="2400" u="sng" dirty="0">
                <a:solidFill>
                  <a:srgbClr val="FFFF00"/>
                </a:solidFill>
                <a:sym typeface="Wingdings" panose="05000000000000000000" pitchFamily="2" charset="2"/>
              </a:rPr>
              <a:t>obligaciones de las empresas</a:t>
            </a:r>
            <a:r>
              <a:rPr lang="es-ES" sz="2400" dirty="0">
                <a:sym typeface="Wingdings" panose="05000000000000000000" pitchFamily="2" charset="2"/>
              </a:rPr>
              <a:t>:</a:t>
            </a:r>
          </a:p>
          <a:p>
            <a:pPr marL="0" indent="0" algn="l">
              <a:buNone/>
            </a:pPr>
            <a:r>
              <a:rPr lang="es-ES" sz="2400" b="0" i="0" u="none" strike="noStrike" baseline="0" dirty="0">
                <a:latin typeface="Arimo-Regular"/>
              </a:rPr>
              <a:t>La documentación empleada durante la formación en </a:t>
            </a:r>
            <a:r>
              <a:rPr lang="es-ES" sz="2400" b="0" i="0" u="sng" strike="noStrike" baseline="0" dirty="0">
                <a:latin typeface="Arimo-Regular"/>
              </a:rPr>
              <a:t>prevención de riesgos laborales</a:t>
            </a:r>
            <a:r>
              <a:rPr lang="es-ES" sz="2400" b="0" i="0" u="none" strike="noStrike" baseline="0" dirty="0">
                <a:latin typeface="Arimo-Regular"/>
              </a:rPr>
              <a:t>, así como la que se utilice en la </a:t>
            </a:r>
            <a:r>
              <a:rPr lang="es-ES" sz="2400" b="0" i="0" u="sng" strike="noStrike" baseline="0" dirty="0">
                <a:latin typeface="Arimo-Regular"/>
              </a:rPr>
              <a:t>formación sobre las pautas de actuación </a:t>
            </a:r>
            <a:r>
              <a:rPr lang="es-ES" sz="2400" b="0" i="0" u="none" strike="noStrike" baseline="0" dirty="0">
                <a:latin typeface="Arimo-Regular"/>
              </a:rPr>
              <a:t>y protocolos para casos de emergencia:</a:t>
            </a:r>
          </a:p>
          <a:p>
            <a:pPr algn="l">
              <a:buFont typeface="Wingdings" panose="05000000000000000000" pitchFamily="2" charset="2"/>
              <a:buChar char="ü"/>
            </a:pPr>
            <a:r>
              <a:rPr lang="es-ES" sz="2400" dirty="0">
                <a:latin typeface="Arimo-Regular"/>
              </a:rPr>
              <a:t>Se elaborará en lenguaje claro</a:t>
            </a:r>
          </a:p>
          <a:p>
            <a:pPr algn="l">
              <a:buFont typeface="Wingdings" panose="05000000000000000000" pitchFamily="2" charset="2"/>
              <a:buChar char="ü"/>
            </a:pPr>
            <a:r>
              <a:rPr lang="es-ES" sz="2400" b="0" i="0" u="none" strike="noStrike" baseline="0" dirty="0">
                <a:latin typeface="Arimo-Regular"/>
              </a:rPr>
              <a:t>Debe tener una versión en lectura fácil que debe incorporar si es posible apoyos visuales</a:t>
            </a:r>
          </a:p>
          <a:p>
            <a:pPr marL="0" indent="0" algn="l">
              <a:buNone/>
            </a:pPr>
            <a:r>
              <a:rPr lang="es-ES" sz="2400" dirty="0">
                <a:latin typeface="Arimo-Regular"/>
              </a:rPr>
              <a:t>En la </a:t>
            </a:r>
            <a:r>
              <a:rPr lang="es-ES" sz="2400" b="1" u="sng" dirty="0">
                <a:latin typeface="Arimo-Regular"/>
              </a:rPr>
              <a:t>contratación de trabajadores </a:t>
            </a:r>
            <a:r>
              <a:rPr lang="es-ES" sz="2400" dirty="0">
                <a:latin typeface="Arimo-Regular"/>
              </a:rPr>
              <a:t>las empresas deben garantizar que las ofertas se publiquen de manera accesible: </a:t>
            </a:r>
            <a:r>
              <a:rPr lang="es-ES" sz="2400" u="sng" dirty="0">
                <a:latin typeface="Arimo-Regular"/>
              </a:rPr>
              <a:t>lenguaje sencillo </a:t>
            </a:r>
            <a:r>
              <a:rPr lang="es-ES" sz="2400" dirty="0">
                <a:latin typeface="Arimo-Regular"/>
              </a:rPr>
              <a:t>en todo caso</a:t>
            </a:r>
          </a:p>
          <a:p>
            <a:pPr marL="0" indent="0" algn="l">
              <a:buNone/>
            </a:pPr>
            <a:r>
              <a:rPr lang="es-ES" sz="2400" dirty="0">
                <a:latin typeface="Arimo-Regular"/>
              </a:rPr>
              <a:t>Reuniendo especificaciones de titulación y experiencia requeridas en el puesto, cualquier candidato puede solicitar, sin coste, </a:t>
            </a:r>
            <a:r>
              <a:rPr lang="es-ES" sz="2400" u="sng" dirty="0">
                <a:latin typeface="Arimo-Regular"/>
              </a:rPr>
              <a:t>una adaptación </a:t>
            </a:r>
            <a:r>
              <a:rPr lang="es-ES" sz="2400" dirty="0">
                <a:latin typeface="Arimo-Regular"/>
              </a:rPr>
              <a:t>en la realización de la </a:t>
            </a:r>
            <a:r>
              <a:rPr lang="es-ES" sz="2400" u="sng" dirty="0">
                <a:latin typeface="Arimo-Regular"/>
              </a:rPr>
              <a:t>entrevista de trabajo</a:t>
            </a:r>
            <a:r>
              <a:rPr lang="es-ES" sz="2400" dirty="0">
                <a:latin typeface="Arimo-Regular"/>
              </a:rPr>
              <a:t>, sin que ello le suponga exclusión del proceso de selección</a:t>
            </a:r>
          </a:p>
        </p:txBody>
      </p:sp>
    </p:spTree>
    <p:extLst>
      <p:ext uri="{BB962C8B-B14F-4D97-AF65-F5344CB8AC3E}">
        <p14:creationId xmlns:p14="http://schemas.microsoft.com/office/powerpoint/2010/main" val="4530819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849433-E239-CC60-1605-77C18B762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587" y="228601"/>
            <a:ext cx="10058400" cy="1322614"/>
          </a:xfrm>
          <a:ln>
            <a:solidFill>
              <a:srgbClr val="FFFF00"/>
            </a:solidFill>
          </a:ln>
        </p:spPr>
        <p:txBody>
          <a:bodyPr/>
          <a:lstStyle/>
          <a:p>
            <a:r>
              <a:rPr lang="es-ES" sz="2800" dirty="0"/>
              <a:t>REGLAMENTO CONDICIONES BÁSICAS DE ACCESIBILIDAD COGNITIVA RD 707/2026, DE 2 DE SEPTIEMBRE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616EEC9-49FD-7F17-BD3A-1DBAB6898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587" y="1796144"/>
            <a:ext cx="11642270" cy="4452256"/>
          </a:xfrm>
          <a:ln>
            <a:solidFill>
              <a:srgbClr val="FFFF00"/>
            </a:solidFill>
          </a:ln>
        </p:spPr>
        <p:txBody>
          <a:bodyPr>
            <a:normAutofit/>
          </a:bodyPr>
          <a:lstStyle/>
          <a:p>
            <a:r>
              <a:rPr lang="es-ES" sz="2400" u="sng" dirty="0"/>
              <a:t>Art. 14 </a:t>
            </a:r>
            <a:r>
              <a:rPr lang="es-ES" sz="2400" dirty="0"/>
              <a:t>RD 707/2026 </a:t>
            </a:r>
            <a:r>
              <a:rPr lang="es-ES" sz="2400" dirty="0">
                <a:sym typeface="Wingdings" panose="05000000000000000000" pitchFamily="2" charset="2"/>
              </a:rPr>
              <a:t> EMPLEO  </a:t>
            </a:r>
            <a:r>
              <a:rPr lang="es-ES" sz="2400" u="sng" dirty="0">
                <a:solidFill>
                  <a:srgbClr val="FFFF00"/>
                </a:solidFill>
                <a:sym typeface="Wingdings" panose="05000000000000000000" pitchFamily="2" charset="2"/>
              </a:rPr>
              <a:t>obligaciones de las empresas</a:t>
            </a:r>
            <a:r>
              <a:rPr lang="es-ES" sz="2400" dirty="0">
                <a:sym typeface="Wingdings" panose="05000000000000000000" pitchFamily="2" charset="2"/>
              </a:rPr>
              <a:t>:</a:t>
            </a:r>
          </a:p>
          <a:p>
            <a:pPr algn="l"/>
            <a:r>
              <a:rPr lang="es-ES" sz="2400" b="0" i="0" u="none" strike="noStrike" baseline="0" dirty="0">
                <a:latin typeface="Arimo-Regular"/>
              </a:rPr>
              <a:t>Los </a:t>
            </a:r>
            <a:r>
              <a:rPr lang="es-ES" sz="2400" b="1" i="0" u="sng" strike="noStrike" baseline="0" dirty="0">
                <a:latin typeface="Arimo-Regular"/>
              </a:rPr>
              <a:t>sistemas de fichaje </a:t>
            </a:r>
            <a:r>
              <a:rPr lang="es-ES" sz="2400" b="0" i="0" u="none" strike="noStrike" baseline="0" dirty="0">
                <a:latin typeface="Arimo-Regular"/>
              </a:rPr>
              <a:t>y de autentificación en la sede electrónica empresarial deberán seguir los siguientes parámetros de accesibilidad:</a:t>
            </a:r>
          </a:p>
          <a:p>
            <a:pPr marL="457200" indent="-457200" algn="l">
              <a:buAutoNum type="alphaLcParenR"/>
            </a:pPr>
            <a:r>
              <a:rPr lang="es-ES" sz="2400" b="0" i="0" u="none" strike="noStrike" baseline="0" dirty="0">
                <a:latin typeface="Arimo-Regular"/>
              </a:rPr>
              <a:t>Permitir un acceso que </a:t>
            </a:r>
            <a:r>
              <a:rPr lang="es-ES" sz="2400" b="0" i="0" u="sng" strike="noStrike" baseline="0" dirty="0">
                <a:latin typeface="Arimo-Regular"/>
              </a:rPr>
              <a:t>no requiera recuerdo de contraseña</a:t>
            </a:r>
            <a:r>
              <a:rPr lang="es-ES" sz="2400" b="0" i="0" u="none" strike="noStrike" baseline="0" dirty="0">
                <a:latin typeface="Arimo-Regular"/>
              </a:rPr>
              <a:t>, así como la posibilidad de que </a:t>
            </a:r>
            <a:r>
              <a:rPr lang="es-ES" sz="2400" b="0" i="0" u="sng" strike="noStrike" baseline="0" dirty="0">
                <a:latin typeface="Arimo-Regular"/>
              </a:rPr>
              <a:t>la persona elija </a:t>
            </a:r>
            <a:r>
              <a:rPr lang="es-ES" sz="2400" b="0" i="0" u="none" strike="noStrike" baseline="0" dirty="0">
                <a:latin typeface="Arimo-Regular"/>
              </a:rPr>
              <a:t>la alternativa de acceso más ajustada a sus capacidades cognitivas.</a:t>
            </a:r>
          </a:p>
          <a:p>
            <a:pPr marL="457200" indent="-457200" algn="l">
              <a:buAutoNum type="alphaLcParenR"/>
            </a:pPr>
            <a:r>
              <a:rPr lang="es-ES" sz="2400" b="0" i="0" u="none" strike="noStrike" baseline="0" dirty="0">
                <a:latin typeface="Arimo-Regular"/>
              </a:rPr>
              <a:t>Establecer sistemas de </a:t>
            </a:r>
            <a:r>
              <a:rPr lang="es-ES" sz="2400" b="0" i="0" u="sng" strike="noStrike" baseline="0" dirty="0">
                <a:latin typeface="Arimo-Regular"/>
              </a:rPr>
              <a:t>doble verificación </a:t>
            </a:r>
            <a:r>
              <a:rPr lang="es-ES" sz="2400" b="0" i="0" u="none" strike="noStrike" baseline="0" dirty="0">
                <a:latin typeface="Arimo-Regular"/>
              </a:rPr>
              <a:t>para el envío de informaciones.</a:t>
            </a:r>
          </a:p>
          <a:p>
            <a:pPr marL="457200" indent="-457200" algn="l">
              <a:buAutoNum type="alphaLcParenR"/>
            </a:pPr>
            <a:r>
              <a:rPr lang="es-ES" sz="2400" b="0" i="0" u="none" strike="noStrike" baseline="0" dirty="0">
                <a:latin typeface="Arimo-Regular"/>
              </a:rPr>
              <a:t>Garantizar la </a:t>
            </a:r>
            <a:r>
              <a:rPr lang="es-ES" sz="2400" b="0" i="0" u="sng" strike="noStrike" baseline="0" dirty="0">
                <a:latin typeface="Arimo-Regular"/>
              </a:rPr>
              <a:t>posibilidad de asistencia remota </a:t>
            </a:r>
            <a:r>
              <a:rPr lang="es-ES" sz="2400" b="0" i="0" u="none" strike="noStrike" baseline="0" dirty="0">
                <a:latin typeface="Arimo-Regular"/>
              </a:rPr>
              <a:t>e indicación y seguimiento de los pasos realizados en la plataforma.</a:t>
            </a:r>
          </a:p>
        </p:txBody>
      </p:sp>
    </p:spTree>
    <p:extLst>
      <p:ext uri="{BB962C8B-B14F-4D97-AF65-F5344CB8AC3E}">
        <p14:creationId xmlns:p14="http://schemas.microsoft.com/office/powerpoint/2010/main" val="32802372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849433-E239-CC60-1605-77C18B762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587" y="228601"/>
            <a:ext cx="10058400" cy="1322614"/>
          </a:xfrm>
          <a:ln>
            <a:solidFill>
              <a:srgbClr val="FFFF00"/>
            </a:solidFill>
          </a:ln>
        </p:spPr>
        <p:txBody>
          <a:bodyPr/>
          <a:lstStyle/>
          <a:p>
            <a:r>
              <a:rPr lang="es-ES" sz="2800" dirty="0"/>
              <a:t>REGLAMENTO CONDICIONES BÁSICAS DE ACCESIBILIDAD COGNITIVAD 707/2026, DE 2 DE SEPTIEMBRE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616EEC9-49FD-7F17-BD3A-1DBAB6898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587" y="1796144"/>
            <a:ext cx="11642270" cy="4452256"/>
          </a:xfrm>
          <a:ln>
            <a:solidFill>
              <a:srgbClr val="FFFF00"/>
            </a:solidFill>
          </a:ln>
        </p:spPr>
        <p:txBody>
          <a:bodyPr>
            <a:normAutofit/>
          </a:bodyPr>
          <a:lstStyle/>
          <a:p>
            <a:r>
              <a:rPr lang="es-ES" sz="2400" u="sng" dirty="0"/>
              <a:t>Art. 14 </a:t>
            </a:r>
            <a:r>
              <a:rPr lang="es-ES" sz="2400" dirty="0"/>
              <a:t>RD 707/2026 </a:t>
            </a:r>
            <a:r>
              <a:rPr lang="es-ES" sz="2400" dirty="0">
                <a:sym typeface="Wingdings" panose="05000000000000000000" pitchFamily="2" charset="2"/>
              </a:rPr>
              <a:t> EMPLEO  </a:t>
            </a:r>
            <a:r>
              <a:rPr lang="es-ES" sz="2400" u="sng" dirty="0">
                <a:solidFill>
                  <a:srgbClr val="FFFF00"/>
                </a:solidFill>
                <a:sym typeface="Wingdings" panose="05000000000000000000" pitchFamily="2" charset="2"/>
              </a:rPr>
              <a:t>obligaciones de las empresas</a:t>
            </a:r>
            <a:r>
              <a:rPr lang="es-ES" sz="2400" dirty="0">
                <a:sym typeface="Wingdings" panose="05000000000000000000" pitchFamily="2" charset="2"/>
              </a:rPr>
              <a:t>:</a:t>
            </a:r>
          </a:p>
          <a:p>
            <a:pPr algn="l"/>
            <a:r>
              <a:rPr lang="es-ES" sz="2400" b="0" i="0" u="none" strike="noStrike" baseline="0" dirty="0">
                <a:latin typeface="Arimo-Regular"/>
              </a:rPr>
              <a:t>realizar y proporcionar </a:t>
            </a:r>
            <a:r>
              <a:rPr lang="es-ES" sz="2400" b="1" i="0" u="sng" strike="noStrike" baseline="0" dirty="0">
                <a:latin typeface="Arimo-Regular"/>
              </a:rPr>
              <a:t>sistemas de apoyo y ajustes razonables </a:t>
            </a:r>
            <a:r>
              <a:rPr lang="es-ES" sz="2400" b="0" i="0" u="none" strike="noStrike" baseline="0" dirty="0">
                <a:latin typeface="Arimo-Regular"/>
              </a:rPr>
              <a:t>en relación, entre otros:</a:t>
            </a:r>
          </a:p>
          <a:p>
            <a:pPr algn="l"/>
            <a:r>
              <a:rPr lang="es-ES" sz="2400" b="0" i="0" u="none" strike="noStrike" baseline="0" dirty="0">
                <a:latin typeface="Arimo-Regular"/>
              </a:rPr>
              <a:t>horarios de trabajo, </a:t>
            </a:r>
          </a:p>
          <a:p>
            <a:pPr algn="l"/>
            <a:r>
              <a:rPr lang="es-ES" sz="2400" b="0" i="0" u="none" strike="noStrike" baseline="0" dirty="0">
                <a:latin typeface="Arimo-Regular"/>
              </a:rPr>
              <a:t>los tiempos asignados y la carga de trabajo </a:t>
            </a:r>
          </a:p>
          <a:p>
            <a:pPr algn="l"/>
            <a:r>
              <a:rPr lang="es-ES" sz="2400" b="0" i="0" u="none" strike="noStrike" baseline="0" dirty="0">
                <a:latin typeface="Arimo-Regular"/>
              </a:rPr>
              <a:t>y la posibilidad de emplear tecnologías de apoyo a solicitud y con la participación de la persona trabajadora en cuestión. </a:t>
            </a:r>
          </a:p>
          <a:p>
            <a:pPr algn="l"/>
            <a:r>
              <a:rPr lang="es-ES" sz="2400" b="0" i="0" u="none" strike="noStrike" baseline="0" dirty="0">
                <a:latin typeface="Arimo-Regular"/>
              </a:rPr>
              <a:t>Estos sistemas de apoyo se revisarán periódicamente.</a:t>
            </a:r>
          </a:p>
        </p:txBody>
      </p:sp>
    </p:spTree>
    <p:extLst>
      <p:ext uri="{BB962C8B-B14F-4D97-AF65-F5344CB8AC3E}">
        <p14:creationId xmlns:p14="http://schemas.microsoft.com/office/powerpoint/2010/main" val="5671521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 descr="diseño abstracto">
            <a:extLst>
              <a:ext uri="{FF2B5EF4-FFF2-40B4-BE49-F238E27FC236}">
                <a16:creationId xmlns:a16="http://schemas.microsoft.com/office/drawing/2014/main" id="{6D363037-1741-4470-A023-883E2FFD584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  <a:alphaModFix amt="25000"/>
          </a:blip>
          <a:srcRect t="18308" r="6818" b="2872"/>
          <a:stretch/>
        </p:blipFill>
        <p:spPr>
          <a:xfrm flipH="1">
            <a:off x="0" y="10"/>
            <a:ext cx="12191980" cy="6857990"/>
          </a:xfrm>
          <a:prstGeom prst="rect">
            <a:avLst/>
          </a:prstGeom>
        </p:spPr>
      </p:pic>
      <p:sp>
        <p:nvSpPr>
          <p:cNvPr id="12" name="Título 11">
            <a:extLst>
              <a:ext uri="{FF2B5EF4-FFF2-40B4-BE49-F238E27FC236}">
                <a16:creationId xmlns:a16="http://schemas.microsoft.com/office/drawing/2014/main" id="{970C361B-D32E-42E0-A41E-86C3D9AC88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rtlCol="0">
            <a:normAutofit/>
          </a:bodyPr>
          <a:lstStyle/>
          <a:p>
            <a:pPr rtl="0"/>
            <a:r>
              <a:rPr lang="es-ES" dirty="0">
                <a:latin typeface="Arial Narrow" panose="020B0606020202030204" pitchFamily="34" charset="0"/>
              </a:rPr>
              <a:t>Gracias por vuestra amable atención</a:t>
            </a:r>
          </a:p>
        </p:txBody>
      </p:sp>
      <p:sp>
        <p:nvSpPr>
          <p:cNvPr id="13" name="Subtítulo 12">
            <a:extLst>
              <a:ext uri="{FF2B5EF4-FFF2-40B4-BE49-F238E27FC236}">
                <a16:creationId xmlns:a16="http://schemas.microsoft.com/office/drawing/2014/main" id="{336E726C-3DE4-41AA-88A0-C92B0C3416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8301" y="5105400"/>
            <a:ext cx="4267200" cy="533400"/>
          </a:xfrm>
          <a:ln>
            <a:noFill/>
          </a:ln>
        </p:spPr>
        <p:txBody>
          <a:bodyPr rtlCol="0">
            <a:noAutofit/>
          </a:bodyPr>
          <a:lstStyle/>
          <a:p>
            <a:pPr rtl="0"/>
            <a:endParaRPr lang="es-ES" sz="2400" dirty="0">
              <a:solidFill>
                <a:schemeClr val="tx1"/>
              </a:solidFill>
            </a:endParaRPr>
          </a:p>
        </p:txBody>
      </p:sp>
      <p:sp>
        <p:nvSpPr>
          <p:cNvPr id="57" name="Rectángulo 56">
            <a:extLst>
              <a:ext uri="{FF2B5EF4-FFF2-40B4-BE49-F238E27FC236}">
                <a16:creationId xmlns:a16="http://schemas.microsoft.com/office/drawing/2014/main" id="{318E9D62-7BA3-4D5E-8915-0D0E8661E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40AB2547-4576-4025-A279-70364413AA95}"/>
              </a:ext>
            </a:extLst>
          </p:cNvPr>
          <p:cNvSpPr txBox="1"/>
          <p:nvPr/>
        </p:nvSpPr>
        <p:spPr>
          <a:xfrm>
            <a:off x="4914900" y="5105400"/>
            <a:ext cx="541019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5107679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1c2eb7a32e66fb6e4260f3771546a5e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04e1f6479c48b08974ba73b5ca973489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AB5FFD32-E0A8-4E83-80B3-20612105D9E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6953E32-00D6-4FFB-AD6B-B2091BB3289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ACC4F44-154A-4E67-B129-1B5389E9F993}">
  <ds:schemaRefs>
    <ds:schemaRef ds:uri="http://schemas.openxmlformats.org/package/2006/metadata/core-properties"/>
    <ds:schemaRef ds:uri="http://purl.org/dc/terms/"/>
    <ds:schemaRef ds:uri="16c05727-aa75-4e4a-9b5f-8a80a1165891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purl.org/dc/dcmitype/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Diseño digital</Template>
  <TotalTime>0</TotalTime>
  <Words>2077</Words>
  <Application>Microsoft Office PowerPoint</Application>
  <PresentationFormat>Panorámica</PresentationFormat>
  <Paragraphs>158</Paragraphs>
  <Slides>22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31" baseType="lpstr">
      <vt:lpstr>Aptos</vt:lpstr>
      <vt:lpstr>Arial Narrow</vt:lpstr>
      <vt:lpstr>Arimo-Regular</vt:lpstr>
      <vt:lpstr>Calibri</vt:lpstr>
      <vt:lpstr>Century Gothic</vt:lpstr>
      <vt:lpstr>verdana</vt:lpstr>
      <vt:lpstr>Wingdings</vt:lpstr>
      <vt:lpstr>Wingdings 3</vt:lpstr>
      <vt:lpstr>Ion</vt:lpstr>
      <vt:lpstr>«El uso de nuevas tecnologías como ajuste razonable por personas con discapacidad»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Los AJUSTES RAZONABLES son actuaciones particularizadas de la accesibilidad</vt:lpstr>
      <vt:lpstr>NUEVAS TECNOLOGÍAS EN LA CONVENCIÓN DE DERECHOS DE LAS PERSONAS CON DISCAPACIDAD (CDPD)</vt:lpstr>
      <vt:lpstr>Supuestos de ajustes razonables basados en las nuevas tecnologías (3 casos reales)</vt:lpstr>
      <vt:lpstr>Reglamento (UE) 2024/1689 sobre inteligencia artificial (RIA)</vt:lpstr>
      <vt:lpstr>Presentación de PowerPoint</vt:lpstr>
      <vt:lpstr>Presentación de PowerPoint</vt:lpstr>
      <vt:lpstr>DIRECTIVA (UE) 2019/882 AJUSTES RAZONABLES BASADOS EN LAS NUEVAS TECNOLOGÍAS</vt:lpstr>
      <vt:lpstr>Presentación de PowerPoint</vt:lpstr>
      <vt:lpstr>Presentación de PowerPoint</vt:lpstr>
      <vt:lpstr>Presentación de PowerPoint</vt:lpstr>
      <vt:lpstr>REGLAMENTO CONDICIONES BÁSICAS DE ACCESIBILIDAD COGNITIVA RD 707/2026, DE 2 DE SEPTIEMBRE</vt:lpstr>
      <vt:lpstr>REGLAMENTO CONDICIONES BÁSICAS DE ACCESIBILIDAD COGNITIVA RD 707/2026, DE 2 DE SEPTIEMBRE</vt:lpstr>
      <vt:lpstr>REGLAMENTO CONDICIONES BÁSICAS DE ACCESIBILIDAD COGNITIVA RD 707/2026, DE 2 DE SEPTIEMBRE</vt:lpstr>
      <vt:lpstr>REGLAMENTO CONDICIONES BÁSICAS DE ACCESIBILIDAD COGNITIVAD 707/2026, DE 2 DE SEPTIEMBRE</vt:lpstr>
      <vt:lpstr>Gracias por vuestra amable atención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2025-03-16T19:29:22Z</dcterms:created>
  <dcterms:modified xsi:type="dcterms:W3CDTF">2026-09-10T23:31:38Z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