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6"/>
  </p:notesMasterIdLst>
  <p:sldIdLst>
    <p:sldId id="270" r:id="rId2"/>
    <p:sldId id="259" r:id="rId3"/>
    <p:sldId id="260" r:id="rId4"/>
    <p:sldId id="276" r:id="rId5"/>
    <p:sldId id="262" r:id="rId6"/>
    <p:sldId id="272" r:id="rId7"/>
    <p:sldId id="265" r:id="rId8"/>
    <p:sldId id="277" r:id="rId9"/>
    <p:sldId id="278" r:id="rId10"/>
    <p:sldId id="281" r:id="rId11"/>
    <p:sldId id="266" r:id="rId12"/>
    <p:sldId id="279" r:id="rId13"/>
    <p:sldId id="263" r:id="rId14"/>
    <p:sldId id="274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74559-503B-4CD8-82CD-404FBE021837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B3B67-A77A-4598-84F1-40B0210C795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5252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697F404-FCD7-4221-9FA0-B44940DEC4F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BAF1C14-E986-4C8F-AD43-F40C800C805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87624" y="450944"/>
            <a:ext cx="7056784" cy="3528392"/>
          </a:xfrm>
        </p:spPr>
        <p:txBody>
          <a:bodyPr>
            <a:normAutofit fontScale="90000"/>
          </a:bodyPr>
          <a:lstStyle/>
          <a:p>
            <a:r>
              <a:rPr lang="es-ES" dirty="0"/>
              <a:t>Casos reales de </a:t>
            </a:r>
            <a:r>
              <a:rPr lang="es-ES" dirty="0">
                <a:solidFill>
                  <a:srgbClr val="FFC000"/>
                </a:solidFill>
              </a:rPr>
              <a:t>adaptación</a:t>
            </a:r>
            <a:r>
              <a:rPr lang="es-ES" dirty="0"/>
              <a:t> del puesto de trabajo de personas con </a:t>
            </a:r>
            <a:r>
              <a:rPr lang="es-ES" dirty="0">
                <a:solidFill>
                  <a:srgbClr val="92D050"/>
                </a:solidFill>
              </a:rPr>
              <a:t>discapacidad</a:t>
            </a:r>
            <a:r>
              <a:rPr lang="es-ES" dirty="0"/>
              <a:t> en la</a:t>
            </a:r>
            <a:br>
              <a:rPr lang="es-ES" dirty="0"/>
            </a:br>
            <a:r>
              <a:rPr lang="es-ES" dirty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504" y="4077072"/>
            <a:ext cx="8064896" cy="2520280"/>
          </a:xfrm>
        </p:spPr>
        <p:txBody>
          <a:bodyPr>
            <a:normAutofit fontScale="77500" lnSpcReduction="20000"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algn="l"/>
            <a:r>
              <a:rPr lang="es-ES" dirty="0">
                <a:solidFill>
                  <a:schemeClr val="bg1"/>
                </a:solidFill>
              </a:rPr>
              <a:t>Miguel Ángel Agulló</a:t>
            </a:r>
          </a:p>
          <a:p>
            <a:pPr algn="l"/>
            <a:r>
              <a:rPr lang="es-ES" dirty="0">
                <a:solidFill>
                  <a:schemeClr val="tx1"/>
                </a:solidFill>
              </a:rPr>
              <a:t>Director</a:t>
            </a:r>
          </a:p>
          <a:p>
            <a:pPr algn="l"/>
            <a:r>
              <a:rPr lang="es-ES" dirty="0">
                <a:solidFill>
                  <a:schemeClr val="tx1"/>
                </a:solidFill>
              </a:rPr>
              <a:t>Psicólogo</a:t>
            </a:r>
          </a:p>
          <a:p>
            <a:pPr algn="l"/>
            <a:r>
              <a:rPr lang="es-ES" dirty="0">
                <a:solidFill>
                  <a:schemeClr val="tx1"/>
                </a:solidFill>
              </a:rPr>
              <a:t>Técnico de inserción laboral </a:t>
            </a:r>
          </a:p>
        </p:txBody>
      </p:sp>
      <p:pic>
        <p:nvPicPr>
          <p:cNvPr id="1026" name="Picture 2" descr="C:\Users\Patricia\Desktop\UNED DISCAPACIDAD\Fotos\LOGO TAMAR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27414"/>
            <a:ext cx="3744416" cy="169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981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0364" y="980728"/>
            <a:ext cx="8335579" cy="4320480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endParaRPr lang="es-ES" sz="2800" dirty="0">
              <a:solidFill>
                <a:srgbClr val="92D050"/>
              </a:solidFill>
            </a:endParaRPr>
          </a:p>
          <a:p>
            <a:pPr algn="just"/>
            <a:r>
              <a:rPr lang="es-ES" sz="2000" b="1" dirty="0">
                <a:solidFill>
                  <a:srgbClr val="FFC000"/>
                </a:solidFill>
              </a:rPr>
              <a:t>Colectivo</a:t>
            </a:r>
            <a:r>
              <a:rPr lang="es-ES" sz="2000" dirty="0"/>
              <a:t>: personas con </a:t>
            </a:r>
            <a:r>
              <a:rPr lang="es-ES" sz="2000" b="1" dirty="0"/>
              <a:t>discapacidad intelectual límite y ligera </a:t>
            </a:r>
            <a:r>
              <a:rPr lang="es-ES" sz="2000" dirty="0"/>
              <a:t>(33%-65%) mayores de 16 años.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b="1" dirty="0">
                <a:solidFill>
                  <a:srgbClr val="FFC000"/>
                </a:solidFill>
              </a:rPr>
              <a:t>Objetivo 1</a:t>
            </a:r>
            <a:r>
              <a:rPr lang="es-ES" sz="2000" dirty="0"/>
              <a:t>: desarrollar al máximo la </a:t>
            </a:r>
            <a:r>
              <a:rPr lang="es-ES" sz="2000" b="1" dirty="0"/>
              <a:t>autonomía personal </a:t>
            </a:r>
            <a:r>
              <a:rPr lang="es-ES" sz="2000" dirty="0"/>
              <a:t>de cada alumno atendiendo a las características individuales.</a:t>
            </a:r>
          </a:p>
          <a:p>
            <a:pPr marL="109728" indent="0" algn="just">
              <a:buNone/>
            </a:pPr>
            <a:endParaRPr lang="es-ES" sz="2000" dirty="0"/>
          </a:p>
          <a:p>
            <a:pPr algn="just"/>
            <a:r>
              <a:rPr lang="es-ES" sz="2000" b="1" dirty="0">
                <a:solidFill>
                  <a:srgbClr val="FFC000"/>
                </a:solidFill>
              </a:rPr>
              <a:t>Objetivo 2</a:t>
            </a:r>
            <a:r>
              <a:rPr lang="es-ES" sz="2000" dirty="0"/>
              <a:t>: lograr la inclusión a través de la </a:t>
            </a:r>
            <a:r>
              <a:rPr lang="es-ES" sz="2000" b="1" dirty="0"/>
              <a:t>inserción laboral</a:t>
            </a:r>
            <a:r>
              <a:rPr lang="es-ES" sz="2000" dirty="0"/>
              <a:t>.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b="1" dirty="0">
                <a:solidFill>
                  <a:srgbClr val="FFC000"/>
                </a:solidFill>
              </a:rPr>
              <a:t>Servicios</a:t>
            </a:r>
            <a:r>
              <a:rPr lang="es-ES" sz="2000" dirty="0"/>
              <a:t>: formación en habilidades para la vida diaria, formación para el empleo, atención individual, atención a las familias, orientación laboral y apoyo en el puesto de trabajo.</a:t>
            </a:r>
            <a:endParaRPr lang="es-ES" sz="2800" dirty="0"/>
          </a:p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25760"/>
            <a:ext cx="8352928" cy="1143000"/>
          </a:xfrm>
        </p:spPr>
        <p:txBody>
          <a:bodyPr>
            <a:normAutofit/>
          </a:bodyPr>
          <a:lstStyle/>
          <a:p>
            <a:pPr algn="ctr"/>
            <a:r>
              <a:rPr lang="es-ES" sz="4000" dirty="0"/>
              <a:t>“Por un futuro sin límites”</a:t>
            </a:r>
          </a:p>
        </p:txBody>
      </p:sp>
      <p:pic>
        <p:nvPicPr>
          <p:cNvPr id="2051" name="Picture 3" descr="C:\Users\Patricia\Desktop\UNED DISCAPACIDAD\Fotos\LOGO TAMAR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467" y="5301208"/>
            <a:ext cx="2969476" cy="134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41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5F756A1-90B6-620D-A382-AD9805197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200" dirty="0"/>
              <a:t>Dos pilares fundamentales: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92F3CD0-FBD6-B1C3-C994-B3551583C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211" y="1388514"/>
            <a:ext cx="4244765" cy="762000"/>
          </a:xfrm>
        </p:spPr>
        <p:txBody>
          <a:bodyPr>
            <a:normAutofit/>
          </a:bodyPr>
          <a:lstStyle/>
          <a:p>
            <a:pPr algn="ctr"/>
            <a:r>
              <a:rPr lang="es-ES" sz="2000" dirty="0"/>
              <a:t>1.Autonomía en la vida diaria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265FA15-35BC-559A-D5DE-CDB80D62884F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5" y="1388092"/>
            <a:ext cx="4326325" cy="762000"/>
          </a:xfrm>
        </p:spPr>
        <p:txBody>
          <a:bodyPr>
            <a:normAutofit/>
          </a:bodyPr>
          <a:lstStyle/>
          <a:p>
            <a:pPr algn="ctr"/>
            <a:r>
              <a:rPr lang="es-ES" sz="2000" dirty="0"/>
              <a:t>2.Habilidades laborales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FA4E01A-1A06-6A10-BD15-3B488704A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706" y="2387845"/>
            <a:ext cx="1357074" cy="174568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1367D8-2587-DD93-D6C6-7C696F26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275" y="2387845"/>
            <a:ext cx="1357075" cy="174568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6C6D854-4941-E253-4E02-4CFEAB01A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967" y="4273585"/>
            <a:ext cx="1372684" cy="171585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7EF44D7F-0123-7CCD-7224-CEC432BB2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6589" y="4273585"/>
            <a:ext cx="1337863" cy="171585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A41A777-1B87-EBF1-EF77-2EC4A443A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565" y="4273585"/>
            <a:ext cx="1372685" cy="171585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9C47B54-69D6-1194-E971-4347E40B31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2109" y="2387845"/>
            <a:ext cx="1370082" cy="171260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04640BA9-0823-AF74-08A9-19F018F441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0057" y="2393128"/>
            <a:ext cx="1402259" cy="175049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7531C1A2-786E-A701-763A-5F83E4CD24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0142" y="4275212"/>
            <a:ext cx="1370082" cy="1712602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B158FF20-8C87-8004-D97D-2A09691DE1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7812" y="2400594"/>
            <a:ext cx="1370082" cy="1712602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3F48A9CB-74EC-5BB2-82FD-290DCFE935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856" y="4237305"/>
            <a:ext cx="1400392" cy="175049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A84540D4-4FA1-B8A2-69DC-B95FE275A1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878" y="2387846"/>
            <a:ext cx="1370081" cy="17126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0E2813-F931-7F5A-6207-6913C5273A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5562" y="4254473"/>
            <a:ext cx="1337863" cy="175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12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E11E0F8-2B03-3316-9F69-93B519009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440963"/>
            <a:ext cx="7818643" cy="4525962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8814F020-BDAB-A48F-E849-E5A226943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Personas con discapacidad intelectual</a:t>
            </a:r>
          </a:p>
        </p:txBody>
      </p:sp>
    </p:spTree>
    <p:extLst>
      <p:ext uri="{BB962C8B-B14F-4D97-AF65-F5344CB8AC3E}">
        <p14:creationId xmlns:p14="http://schemas.microsoft.com/office/powerpoint/2010/main" val="241805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46094" y="1484784"/>
            <a:ext cx="5256584" cy="5256584"/>
          </a:xfrm>
        </p:spPr>
        <p:txBody>
          <a:bodyPr>
            <a:normAutofit/>
          </a:bodyPr>
          <a:lstStyle/>
          <a:p>
            <a:r>
              <a:rPr lang="es-ES" dirty="0"/>
              <a:t>Información/sensibilización</a:t>
            </a:r>
          </a:p>
          <a:p>
            <a:r>
              <a:rPr lang="es-ES" dirty="0"/>
              <a:t>Orientación laboral</a:t>
            </a:r>
          </a:p>
          <a:p>
            <a:r>
              <a:rPr lang="es-ES" dirty="0"/>
              <a:t>Captación de oportunidades laborales</a:t>
            </a:r>
          </a:p>
          <a:p>
            <a:r>
              <a:rPr lang="es-ES" dirty="0"/>
              <a:t>Gestión de ofertas de empleo </a:t>
            </a:r>
          </a:p>
          <a:p>
            <a:pPr marL="109728" indent="0">
              <a:buNone/>
            </a:pPr>
            <a:r>
              <a:rPr lang="es-ES" sz="2000" dirty="0"/>
              <a:t>     - Análisis/creación del puesto</a:t>
            </a:r>
          </a:p>
          <a:p>
            <a:pPr marL="36576" indent="0" algn="just">
              <a:buNone/>
            </a:pPr>
            <a:r>
              <a:rPr lang="es-ES" sz="2000" dirty="0"/>
              <a:t>      - Selección de perfiles</a:t>
            </a:r>
          </a:p>
          <a:p>
            <a:pPr marL="36576" indent="0" algn="just">
              <a:buNone/>
            </a:pPr>
            <a:r>
              <a:rPr lang="es-ES" sz="2000" dirty="0"/>
              <a:t>      - Adaptación del puesto de trabajo</a:t>
            </a:r>
          </a:p>
          <a:p>
            <a:pPr marL="36576" indent="0" algn="just">
              <a:buNone/>
            </a:pPr>
            <a:r>
              <a:rPr lang="es-ES" sz="2000" dirty="0"/>
              <a:t>      - Formación en la empresa</a:t>
            </a:r>
          </a:p>
          <a:p>
            <a:pPr marL="36576" indent="0" algn="just">
              <a:buNone/>
            </a:pPr>
            <a:r>
              <a:rPr lang="es-ES" sz="2000" dirty="0"/>
              <a:t>      - Acompañamiento en la inserción</a:t>
            </a:r>
          </a:p>
          <a:p>
            <a:pPr marL="36576" indent="0" algn="just">
              <a:buNone/>
            </a:pPr>
            <a:r>
              <a:rPr lang="es-ES" sz="2000" dirty="0"/>
              <a:t>      - Seguimiento y apoyo en el puesto </a:t>
            </a:r>
          </a:p>
          <a:p>
            <a:pPr marL="36576" indent="0">
              <a:buNone/>
            </a:pP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1143000"/>
          </a:xfrm>
        </p:spPr>
        <p:txBody>
          <a:bodyPr/>
          <a:lstStyle/>
          <a:p>
            <a:pPr algn="ctr"/>
            <a:r>
              <a:rPr lang="es-ES" dirty="0"/>
              <a:t>Técnico de Inserción Laboral</a:t>
            </a:r>
          </a:p>
        </p:txBody>
      </p:sp>
      <p:pic>
        <p:nvPicPr>
          <p:cNvPr id="8194" name="Picture 2" descr="C:\Users\Patricia\Desktop\UNED DISCAPACIDAD\Fotos\Tecnico inserción labor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38" y="1628800"/>
            <a:ext cx="3021765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49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10E1710-19E2-8AAC-7539-475F9DE22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19" y="2431903"/>
            <a:ext cx="2014790" cy="2522077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A0582CCE-A593-C065-5FA7-947C8149F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Alumnos trabajando actualmente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C53F2AE-DB40-ABD7-9F6A-1E47F6712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600" y="2414065"/>
            <a:ext cx="2023120" cy="25289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C583B94-C696-36A0-70C2-33EDDE9F1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694" y="2431903"/>
            <a:ext cx="2023120" cy="2528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E86D66B-991A-5B94-C4C6-4817DB3ED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147" y="2431903"/>
            <a:ext cx="2023120" cy="25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13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672A5EC-9970-FB0A-D69E-31B5EA7E7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dirty="0" err="1">
                <a:solidFill>
                  <a:srgbClr val="0070C0"/>
                </a:solidFill>
              </a:rPr>
              <a:t>Ilunion</a:t>
            </a:r>
            <a:r>
              <a:rPr lang="es-ES" dirty="0"/>
              <a:t> y </a:t>
            </a:r>
            <a:r>
              <a:rPr lang="es-ES" dirty="0" err="1">
                <a:solidFill>
                  <a:srgbClr val="00B050"/>
                </a:solidFill>
              </a:rPr>
              <a:t>Espais</a:t>
            </a:r>
            <a:r>
              <a:rPr lang="es-ES" dirty="0">
                <a:solidFill>
                  <a:srgbClr val="00B050"/>
                </a:solidFill>
              </a:rPr>
              <a:t> </a:t>
            </a:r>
            <a:r>
              <a:rPr lang="es-ES" dirty="0" err="1">
                <a:solidFill>
                  <a:srgbClr val="00B050"/>
                </a:solidFill>
              </a:rPr>
              <a:t>verds</a:t>
            </a:r>
            <a:r>
              <a:rPr lang="es-ES" dirty="0">
                <a:solidFill>
                  <a:srgbClr val="00B050"/>
                </a:solidFill>
              </a:rPr>
              <a:t> </a:t>
            </a:r>
            <a:r>
              <a:rPr lang="es-ES" dirty="0" err="1">
                <a:solidFill>
                  <a:srgbClr val="00B050"/>
                </a:solidFill>
              </a:rPr>
              <a:t>d’Elx</a:t>
            </a:r>
            <a:r>
              <a:rPr lang="es-ES" dirty="0"/>
              <a:t> funcionan como Centros Especiales de Empleo.</a:t>
            </a:r>
          </a:p>
          <a:p>
            <a:pPr marL="109728" indent="0" algn="just">
              <a:buNone/>
            </a:pPr>
            <a:endParaRPr lang="es-ES" dirty="0"/>
          </a:p>
          <a:p>
            <a:pPr algn="just"/>
            <a:r>
              <a:rPr lang="es-ES" dirty="0"/>
              <a:t>Ambas empresas cuentan con un alto porcentaje de personas con discapacidad en plantilla.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Dan importancia y disponen de personal para garantizar la accesibilidad, la formación, el apoyo y el seguimiento en el puesto de trabajo.</a:t>
            </a:r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E540FE4-7122-0201-62AA-135E8E276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es-ES" sz="2400" dirty="0"/>
              <a:t>Aspectos comunes en las contrataciones </a:t>
            </a:r>
            <a:br>
              <a:rPr lang="es-ES" sz="2400" dirty="0"/>
            </a:br>
            <a:r>
              <a:rPr lang="es-ES" sz="2400" dirty="0"/>
              <a:t>de Ramón y Judit</a:t>
            </a:r>
          </a:p>
        </p:txBody>
      </p:sp>
    </p:spTree>
    <p:extLst>
      <p:ext uri="{BB962C8B-B14F-4D97-AF65-F5344CB8AC3E}">
        <p14:creationId xmlns:p14="http://schemas.microsoft.com/office/powerpoint/2010/main" val="318010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1F805C5-CF44-00B8-B362-4DEE8130D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sz="2400" dirty="0"/>
              <a:t>Motivado hacia el trabajo.</a:t>
            </a:r>
          </a:p>
          <a:p>
            <a:r>
              <a:rPr lang="es-ES" sz="2400" dirty="0"/>
              <a:t>Cumple responsabilidades.</a:t>
            </a:r>
          </a:p>
          <a:p>
            <a:pPr marL="109728" indent="0">
              <a:buNone/>
            </a:pPr>
            <a:r>
              <a:rPr lang="es-ES" sz="2400" dirty="0"/>
              <a:t>  con supervisión adecuada.</a:t>
            </a:r>
          </a:p>
          <a:p>
            <a:r>
              <a:rPr lang="es-ES" sz="2400" dirty="0"/>
              <a:t>Busca reconocimiento.</a:t>
            </a:r>
          </a:p>
          <a:p>
            <a:pPr marL="109728" indent="0">
              <a:buNone/>
            </a:pPr>
            <a:endParaRPr lang="es-ES" sz="2400" dirty="0"/>
          </a:p>
          <a:p>
            <a:r>
              <a:rPr lang="es-ES" sz="2400" dirty="0"/>
              <a:t>Impulsividad.</a:t>
            </a:r>
          </a:p>
          <a:p>
            <a:r>
              <a:rPr lang="es-ES" sz="2400" dirty="0"/>
              <a:t>Baja tolerancia a la frustración.</a:t>
            </a:r>
          </a:p>
          <a:p>
            <a:r>
              <a:rPr lang="es-ES" sz="2400" dirty="0"/>
              <a:t>Dificultad para aceptar críticas.</a:t>
            </a:r>
          </a:p>
          <a:p>
            <a:r>
              <a:rPr lang="es-ES" sz="2400" dirty="0"/>
              <a:t>Límites en relaciones sociales.</a:t>
            </a:r>
          </a:p>
          <a:p>
            <a:r>
              <a:rPr lang="es-ES" sz="2400" dirty="0"/>
              <a:t>Baja autodirección cuando </a:t>
            </a:r>
          </a:p>
          <a:p>
            <a:pPr marL="109728" indent="0">
              <a:buNone/>
            </a:pPr>
            <a:r>
              <a:rPr lang="es-ES" sz="2400" dirty="0"/>
              <a:t>   no hay supervisión.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DE9D58F-61E1-1CDC-8091-2732F0120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Inserción laboral de Ramón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E5AA8C4-9ABF-E78C-C36D-F16B0BC2C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296023"/>
            <a:ext cx="3092817" cy="426595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C268C8F-5C75-3544-9F04-0DE7B4665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5583880"/>
            <a:ext cx="2472026" cy="89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1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C1D0CF6E-6C04-D03B-3AE7-589C066C6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81328"/>
            <a:ext cx="8579296" cy="4525963"/>
          </a:xfrm>
        </p:spPr>
        <p:txBody>
          <a:bodyPr>
            <a:normAutofit/>
          </a:bodyPr>
          <a:lstStyle/>
          <a:p>
            <a:r>
              <a:rPr lang="es-ES" sz="2400" dirty="0"/>
              <a:t>Motivada hacia el trabajo.</a:t>
            </a:r>
          </a:p>
          <a:p>
            <a:r>
              <a:rPr lang="es-ES" sz="2400" dirty="0"/>
              <a:t>Motivación por progresar.</a:t>
            </a:r>
          </a:p>
          <a:p>
            <a:r>
              <a:rPr lang="es-ES" sz="2400" dirty="0"/>
              <a:t>Cumple responsabilidades.</a:t>
            </a:r>
          </a:p>
          <a:p>
            <a:endParaRPr lang="es-ES" sz="2400" dirty="0"/>
          </a:p>
          <a:p>
            <a:endParaRPr lang="es-ES" sz="2400" dirty="0"/>
          </a:p>
          <a:p>
            <a:r>
              <a:rPr lang="es-ES" sz="2400" dirty="0"/>
              <a:t>Baja tolerancia a la frustración.</a:t>
            </a:r>
          </a:p>
          <a:p>
            <a:r>
              <a:rPr lang="es-ES" sz="2400" dirty="0"/>
              <a:t>Se desestabiliza con imprevistos</a:t>
            </a:r>
          </a:p>
          <a:p>
            <a:pPr marL="109728" indent="0">
              <a:buNone/>
            </a:pPr>
            <a:r>
              <a:rPr lang="es-ES" sz="2400" dirty="0"/>
              <a:t>   y emociones intensas.</a:t>
            </a:r>
          </a:p>
          <a:p>
            <a:r>
              <a:rPr lang="es-ES" sz="2400" dirty="0"/>
              <a:t>Escasa capacidad de identificar</a:t>
            </a:r>
          </a:p>
          <a:p>
            <a:pPr marL="109728" indent="0">
              <a:buNone/>
            </a:pPr>
            <a:r>
              <a:rPr lang="es-ES" sz="2400" dirty="0"/>
              <a:t>   y regular sus emociones.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E004B53-B0AC-71A3-C5B9-B14989AEC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Inserción laboral de Judit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231FF-4D60-0E3F-6A0D-6CA1F7EA3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748" y="1280731"/>
            <a:ext cx="3121423" cy="41578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6A2A958-A255-E186-012F-01303828A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638" y="5476071"/>
            <a:ext cx="3151905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2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4E8BAD7D-674B-5C97-AD37-5A33E9341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81328"/>
            <a:ext cx="8579296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dirty="0"/>
              <a:t>Los factores que pueden poner en riesgo su continuidad en el puesto no tienen que ver con su capacidad de realizar las tareas del mismo.</a:t>
            </a:r>
          </a:p>
          <a:p>
            <a:pPr algn="just"/>
            <a:endParaRPr lang="es-ES" sz="2400" dirty="0"/>
          </a:p>
          <a:p>
            <a:pPr algn="just"/>
            <a:r>
              <a:rPr lang="es-ES" dirty="0"/>
              <a:t>El rendimiento/funcionalidad en el puesto se altera por conductas que se derivan de características individuales relacionadas con la discapacidad.</a:t>
            </a:r>
          </a:p>
          <a:p>
            <a:pPr marL="109728" indent="0" algn="just">
              <a:buNone/>
            </a:pPr>
            <a:endParaRPr lang="es-ES" dirty="0"/>
          </a:p>
          <a:p>
            <a:pPr algn="just"/>
            <a:r>
              <a:rPr lang="es-ES" dirty="0"/>
              <a:t>Por lo tanto, es necesario </a:t>
            </a:r>
            <a:r>
              <a:rPr lang="es-ES" dirty="0">
                <a:solidFill>
                  <a:srgbClr val="FFC000"/>
                </a:solidFill>
              </a:rPr>
              <a:t>atender a estos factores individuales y tener capacidad de intervención sobre ellos para lograr el éxito en la inserción </a:t>
            </a:r>
            <a:r>
              <a:rPr lang="es-ES" dirty="0"/>
              <a:t>de personas con discapacidad intelectual.</a:t>
            </a:r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50C1D48-8252-44EF-74A2-68C895C8E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Conclusión 1</a:t>
            </a:r>
          </a:p>
        </p:txBody>
      </p:sp>
    </p:spTree>
    <p:extLst>
      <p:ext uri="{BB962C8B-B14F-4D97-AF65-F5344CB8AC3E}">
        <p14:creationId xmlns:p14="http://schemas.microsoft.com/office/powerpoint/2010/main" val="226162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7B2D9FCB-1DEF-1AA5-BD0D-CDC492D01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es-ES" dirty="0"/>
              <a:t>En personas con discapacidad intelectual, cuando hablamos de un ámbito o esfera en particular, debemos incluir todas las demás.</a:t>
            </a:r>
          </a:p>
          <a:p>
            <a:pPr marL="109728" indent="0" algn="just">
              <a:buNone/>
            </a:pPr>
            <a:endParaRPr lang="es-ES" dirty="0"/>
          </a:p>
          <a:p>
            <a:pPr marL="109728" indent="0" algn="just">
              <a:buNone/>
            </a:pPr>
            <a:r>
              <a:rPr lang="es-ES" dirty="0"/>
              <a:t>Es decir, que </a:t>
            </a:r>
            <a:r>
              <a:rPr lang="es-ES" dirty="0">
                <a:solidFill>
                  <a:srgbClr val="FFC000"/>
                </a:solidFill>
              </a:rPr>
              <a:t>cuando hablamos de apoyo en el ámbito laboral, debemos incluir el apoyo en otros ámbitos</a:t>
            </a:r>
            <a:r>
              <a:rPr lang="es-ES" dirty="0"/>
              <a:t>, ya que se influyen entre sí, y por tanto, repercuten directamente en el laboral.</a:t>
            </a:r>
          </a:p>
          <a:p>
            <a:pPr marL="109728" indent="0" algn="just">
              <a:buNone/>
            </a:pP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4E756FED-4E40-52B4-8D60-768B686B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dirty="0"/>
              <a:t>Conclusión 2</a:t>
            </a:r>
          </a:p>
        </p:txBody>
      </p:sp>
    </p:spTree>
    <p:extLst>
      <p:ext uri="{BB962C8B-B14F-4D97-AF65-F5344CB8AC3E}">
        <p14:creationId xmlns:p14="http://schemas.microsoft.com/office/powerpoint/2010/main" val="115627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65072F3D-6556-3E04-E713-ABA46EFD5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Es importante adaptar el puesto a las características que las personas con discapacidad comparten.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Pero para maximizar las posibilidades de éxito en una inserción laboral, es necesario atender a las </a:t>
            </a:r>
            <a:r>
              <a:rPr lang="es-ES" b="1" dirty="0"/>
              <a:t>características individuales </a:t>
            </a:r>
            <a:r>
              <a:rPr lang="es-ES" dirty="0"/>
              <a:t>de la persona y conocer su </a:t>
            </a:r>
            <a:r>
              <a:rPr lang="es-ES" b="1" dirty="0"/>
              <a:t>contexto familiar y social</a:t>
            </a:r>
            <a:r>
              <a:rPr lang="es-ES" dirty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Por eso es esencial la </a:t>
            </a:r>
            <a:r>
              <a:rPr lang="es-ES" b="1" dirty="0">
                <a:solidFill>
                  <a:srgbClr val="FFC000"/>
                </a:solidFill>
              </a:rPr>
              <a:t>figura de apoyo </a:t>
            </a:r>
            <a:r>
              <a:rPr lang="es-ES" dirty="0"/>
              <a:t>que conoce la raíz de sus dificultades y tiene contacto y </a:t>
            </a:r>
            <a:r>
              <a:rPr lang="es-ES" dirty="0">
                <a:solidFill>
                  <a:srgbClr val="FFC000"/>
                </a:solidFill>
              </a:rPr>
              <a:t>capacidad de intervención tanto con la persona contratada como con su red de apoyo</a:t>
            </a:r>
            <a:r>
              <a:rPr lang="es-ES" dirty="0"/>
              <a:t>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A2DD800-0A16-571D-253C-B72AF63E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Conclusión 3</a:t>
            </a:r>
          </a:p>
        </p:txBody>
      </p:sp>
    </p:spTree>
    <p:extLst>
      <p:ext uri="{BB962C8B-B14F-4D97-AF65-F5344CB8AC3E}">
        <p14:creationId xmlns:p14="http://schemas.microsoft.com/office/powerpoint/2010/main" val="74714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B40D2EF-63EC-E034-79CC-BA4FBF684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2420888"/>
            <a:ext cx="4392488" cy="3292767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964BADE3-89CF-ABD9-A3D2-43A42E5A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10452"/>
            <a:ext cx="8784976" cy="1143000"/>
          </a:xfrm>
        </p:spPr>
        <p:txBody>
          <a:bodyPr>
            <a:noAutofit/>
          </a:bodyPr>
          <a:lstStyle/>
          <a:p>
            <a:pPr algn="ctr"/>
            <a:r>
              <a:rPr lang="es-ES" sz="2800" b="0" dirty="0">
                <a:solidFill>
                  <a:srgbClr val="FFC000"/>
                </a:solidFill>
              </a:rPr>
              <a:t>Adaptación</a:t>
            </a:r>
            <a:r>
              <a:rPr lang="es-ES" sz="2800" b="0" dirty="0"/>
              <a:t> del puesto y </a:t>
            </a:r>
            <a:r>
              <a:rPr lang="es-ES" sz="2800" b="0" dirty="0">
                <a:solidFill>
                  <a:srgbClr val="FFC000"/>
                </a:solidFill>
              </a:rPr>
              <a:t>apoyo</a:t>
            </a:r>
            <a:r>
              <a:rPr lang="es-ES" sz="2800" b="0" dirty="0"/>
              <a:t> </a:t>
            </a:r>
            <a:r>
              <a:rPr lang="es-ES" sz="2800" b="0" dirty="0">
                <a:solidFill>
                  <a:srgbClr val="FFC000"/>
                </a:solidFill>
              </a:rPr>
              <a:t>individual</a:t>
            </a:r>
            <a:r>
              <a:rPr lang="es-ES" sz="2800" b="0" dirty="0"/>
              <a:t> son las claves para el </a:t>
            </a:r>
            <a:r>
              <a:rPr lang="es-ES" sz="2800" dirty="0"/>
              <a:t>éxito en la inserción laboral de Ramón y Judit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5591960-FE35-C519-069E-7876AF6DD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080848"/>
            <a:ext cx="3488426" cy="426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05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62DB5F7-A8C6-FC4A-D5E7-62274B54D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556792"/>
            <a:ext cx="5616624" cy="443223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8270FFE0-36A3-A63C-A91F-C33CE1D15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Gracias por vuestra atención</a:t>
            </a:r>
          </a:p>
        </p:txBody>
      </p:sp>
    </p:spTree>
    <p:extLst>
      <p:ext uri="{BB962C8B-B14F-4D97-AF65-F5344CB8AC3E}">
        <p14:creationId xmlns:p14="http://schemas.microsoft.com/office/powerpoint/2010/main" val="3359652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3790</TotalTime>
  <Words>590</Words>
  <Application>Microsoft Office PowerPoint</Application>
  <PresentationFormat>Presentación en pantalla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Calibri</vt:lpstr>
      <vt:lpstr>Lucida Sans Unicode</vt:lpstr>
      <vt:lpstr>Verdana</vt:lpstr>
      <vt:lpstr>Wingdings 2</vt:lpstr>
      <vt:lpstr>Wingdings 3</vt:lpstr>
      <vt:lpstr>Concurrencia</vt:lpstr>
      <vt:lpstr>Casos reales de adaptación del puesto de trabajo de personas con discapacidad en la  </vt:lpstr>
      <vt:lpstr>“Por un futuro sin límites”</vt:lpstr>
      <vt:lpstr>Dos pilares fundamentales:</vt:lpstr>
      <vt:lpstr>Personas con discapacidad intelectual</vt:lpstr>
      <vt:lpstr>Técnico de Inserción Laboral</vt:lpstr>
      <vt:lpstr>Alumnos trabajando actualmente</vt:lpstr>
      <vt:lpstr>Aspectos comunes en las contrataciones  de Ramón y Judit</vt:lpstr>
      <vt:lpstr>Inserción laboral de Ramón</vt:lpstr>
      <vt:lpstr>Inserción laboral de Judit</vt:lpstr>
      <vt:lpstr>Conclusión 1</vt:lpstr>
      <vt:lpstr>Conclusión 2</vt:lpstr>
      <vt:lpstr>Conclusión 3</vt:lpstr>
      <vt:lpstr>Adaptación del puesto y apoyo individual son las claves para el éxito en la inserción laboral de Ramón y Judit</vt:lpstr>
      <vt:lpstr>Gracias por vuestra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Inserción laboral de personas con discapacidad  un caso práctico</dc:title>
  <dc:creator>Patricia</dc:creator>
  <cp:lastModifiedBy>Miguel Angel Agulló</cp:lastModifiedBy>
  <cp:revision>87</cp:revision>
  <dcterms:created xsi:type="dcterms:W3CDTF">2023-04-09T16:04:51Z</dcterms:created>
  <dcterms:modified xsi:type="dcterms:W3CDTF">2026-09-09T11:42:56Z</dcterms:modified>
</cp:coreProperties>
</file>